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C0EDFF"/>
                </a:solidFill>
                <a:latin typeface="Consolas"/>
                <a:cs typeface="Consola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C0EDFF"/>
                </a:solidFill>
                <a:latin typeface="Consolas"/>
                <a:cs typeface="Consola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-1270" y="20954"/>
            <a:ext cx="9146540" cy="0"/>
          </a:xfrm>
          <a:custGeom>
            <a:avLst/>
            <a:gdLst/>
            <a:ahLst/>
            <a:cxnLst/>
            <a:rect l="l" t="t" r="r" b="b"/>
            <a:pathLst>
              <a:path w="9146540">
                <a:moveTo>
                  <a:pt x="0" y="0"/>
                </a:moveTo>
                <a:lnTo>
                  <a:pt x="9146540" y="0"/>
                </a:lnTo>
              </a:path>
            </a:pathLst>
          </a:custGeom>
          <a:ln w="44450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4490" y="615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-635" y="393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4490" y="1022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875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-635" y="800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875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4490" y="142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874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-635" y="120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874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4490" y="1835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774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-635" y="1612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774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64490" y="224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77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-635" y="201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77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364490" y="264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672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-635" y="242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672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364490" y="305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67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-635" y="283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67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364490" y="346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57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-635" y="323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57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364490" y="386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57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-635" y="364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57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364490" y="4273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46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-635" y="405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46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364490" y="4679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46F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-635" y="4457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46F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364490" y="508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36E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-635" y="486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36E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364490" y="549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36D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-635" y="527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36D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364490" y="589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26D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-635" y="567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26D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364490" y="6305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26C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-635" y="6083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26C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364490" y="6711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1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-635" y="6489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1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364490" y="711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0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-635" y="689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0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364490" y="752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06A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-635" y="730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06A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364490" y="793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F69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-635" y="770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F69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364490" y="8337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F68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-635" y="8115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F68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364490" y="8737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E68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-635" y="85090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E68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364490" y="9144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E67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-635" y="89153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E67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364490" y="9550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D66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-635" y="93218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D66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364490" y="9950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D66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-635" y="9728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D66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364490" y="10356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C66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-635" y="10134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C66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364490" y="10763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C64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-635" y="10541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C64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364490" y="11169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B64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-635" y="10947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B64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364490" y="11576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B63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-635" y="11353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B63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364490" y="11982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A62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-635" y="11760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A62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364490" y="12388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A61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-635" y="12166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A61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364490" y="1279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961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-635" y="1257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961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364490" y="13201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96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-635" y="12979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96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364490" y="13608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85F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-635" y="13385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85F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364490" y="14014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75F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-635" y="13792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75F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364490" y="14420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75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-635" y="14198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75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364490" y="1482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65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-635" y="1460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65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364490" y="15233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65D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-635" y="15011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65D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364490" y="15640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55C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-635" y="15417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55C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364490" y="16046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55B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-635" y="15824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55B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64490" y="16452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45A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-635" y="16230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45A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364490" y="1685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45A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-635" y="1663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45A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364490" y="17265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359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-635" y="17043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359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364490" y="1767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358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-635" y="1744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358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364490" y="1807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258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-635" y="1785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258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4490" y="184785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257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-635" y="182498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257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364490" y="188848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15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-635" y="186562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15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64490" y="19297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156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-635" y="1907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156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364490" y="19697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055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-635" y="1948179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4055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364490" y="20097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054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-635" y="19875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054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64490" y="20504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F5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-635" y="20281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F5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364490" y="209168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E53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-635" y="206882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E53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364490" y="21316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E52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-635" y="21094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E52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364490" y="21723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D51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-635" y="21501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D51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364490" y="22129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D51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-635" y="21907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D51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364490" y="22536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C50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-635" y="22313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C50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364490" y="2294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C4F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-635" y="2272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C4F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364490" y="2334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B4F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-635" y="2312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B4F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364490" y="23755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B4E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-635" y="23533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B4E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364490" y="2416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A4D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-635" y="2393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A4D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364490" y="24568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A4C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-635" y="24345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A4C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364490" y="2497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94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-635" y="2475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94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364490" y="2538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94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-635" y="2515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94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364490" y="25787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84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-635" y="25565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84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364490" y="2619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84A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-635" y="2597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84A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364490" y="26600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9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-635" y="26377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9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bk object 209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bk object 210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bk object 211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bk object 212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bk object 213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bk object 214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bk object 215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bk object 216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bk object 217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bk object 218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bk object 219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bk object 220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bk object 221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bk object 222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bk object 223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bk object 224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bk object 225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bk object 226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bk object 227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bk object 228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bk object 229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bk object 230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bk object 231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bk object 232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bk object 233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bk object 234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bk object 235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bk object 236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bk object 237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bk object 238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bk object 239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bk object 240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bk object 241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bk object 242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bk object 243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bk object 244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bk object 245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bk object 246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bk object 247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bk object 248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bk object 249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bk object 250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bk object 251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bk object 252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bk object 253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bk object 254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bk object 255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bk object 256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bk object 257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bk object 258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bk object 259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bk object 260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bk object 261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bk object 262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bk object 263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bk object 264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bk object 265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bk object 266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bk object 267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bk object 268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bk object 269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bk object 270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bk object 271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bk object 272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bk object 273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bk object 274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bk object 275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bk object 276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bk object 277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bk object 278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bk object 279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bk object 280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bk object 281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bk object 282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bk object 283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bk object 284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bk object 285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bk object 286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bk object 287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bk object 288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bk object 289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bk object 290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bk object 291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bk object 292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bk object 293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bk object 294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bk object 295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bk object 296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bk object 297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bk object 298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bk object 299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bk object 300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bk object 301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bk object 302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bk object 303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bk object 304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bk object 305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bk object 306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bk object 307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bk object 308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bk object 309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bk object 310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bk object 311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bk object 312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bk object 313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bk object 314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bk object 315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bk object 316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bk object 317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bk object 318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bk object 319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bk object 320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bk object 321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bk object 322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bk object 323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bk object 324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bk object 325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bk object 326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bk object 327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bk object 328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bk object 329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bk object 330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bk object 331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bk object 332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bk object 333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bk object 334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bk object 335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bk object 336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bk object 337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bk object 338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bk object 339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bk object 340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bk object 341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bk object 342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bk object 343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bk object 344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bk object 345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bk object 346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bk object 347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bk object 348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bk object 349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bk object 350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bk object 351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bk object 352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C0EDFF"/>
                </a:solidFill>
                <a:latin typeface="Consolas"/>
                <a:cs typeface="Consola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-1270" y="20954"/>
            <a:ext cx="9146540" cy="0"/>
          </a:xfrm>
          <a:custGeom>
            <a:avLst/>
            <a:gdLst/>
            <a:ahLst/>
            <a:cxnLst/>
            <a:rect l="l" t="t" r="r" b="b"/>
            <a:pathLst>
              <a:path w="9146540">
                <a:moveTo>
                  <a:pt x="0" y="0"/>
                </a:moveTo>
                <a:lnTo>
                  <a:pt x="9146540" y="0"/>
                </a:lnTo>
              </a:path>
            </a:pathLst>
          </a:custGeom>
          <a:ln w="44450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4490" y="615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-635" y="393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4490" y="1022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875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-635" y="800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875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4490" y="142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874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-635" y="120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874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4490" y="1835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774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-635" y="1612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774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64490" y="224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77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-635" y="201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77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364490" y="264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672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-635" y="242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672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364490" y="305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67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-635" y="283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67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364490" y="346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57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-635" y="323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57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364490" y="386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57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-635" y="364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57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364490" y="4273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46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-635" y="405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46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364490" y="4679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46F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-635" y="4457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46F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364490" y="508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36E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-635" y="486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36E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364490" y="549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36D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-635" y="527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36D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364490" y="589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26D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-635" y="567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26D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364490" y="6305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26C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-635" y="6083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26C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364490" y="6711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1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-635" y="6489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1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364490" y="711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0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-635" y="689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0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364490" y="752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06A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-635" y="730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06A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364490" y="793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F69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-635" y="770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F69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364490" y="8337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F68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-635" y="8115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F68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364490" y="8737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E68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-635" y="85090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E68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364490" y="9144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E67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-635" y="89153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E67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364490" y="9550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D66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-635" y="93218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D66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364490" y="9950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D66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-635" y="9728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D66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364490" y="10356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C66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-635" y="10134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C66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364490" y="10763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C64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-635" y="10541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C64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364490" y="11169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B64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-635" y="10947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B64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364490" y="11576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B63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-635" y="11353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B63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364490" y="11982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A62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-635" y="11760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A62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364490" y="12388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A61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-635" y="12166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A61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364490" y="1279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961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-635" y="1257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961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364490" y="13201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96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-635" y="12979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96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364490" y="13608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85F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-635" y="13385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85F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364490" y="14014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75F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-635" y="13792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75F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364490" y="14420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75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-635" y="14198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75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364490" y="1482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65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-635" y="1460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65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364490" y="15233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65D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-635" y="15011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65D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364490" y="15640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55C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-635" y="15417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55C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364490" y="16046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55B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-635" y="15824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55B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64490" y="16452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45A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-635" y="16230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45A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364490" y="1685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45A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-635" y="1663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45A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364490" y="17265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359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-635" y="17043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359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364490" y="1767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358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-635" y="1744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358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364490" y="1807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258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-635" y="1785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258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4490" y="184785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257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-635" y="182498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257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364490" y="188848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15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-635" y="186562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15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64490" y="19297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156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-635" y="1907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156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364490" y="19697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055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-635" y="1948179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4055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364490" y="20097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054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-635" y="19875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054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64490" y="20504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F5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-635" y="20281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F5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364490" y="209168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E53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-635" y="206882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E53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364490" y="21316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E52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-635" y="21094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E52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364490" y="21723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D51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-635" y="21501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D51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364490" y="22129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D51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-635" y="21907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D51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364490" y="22536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C50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-635" y="22313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C50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364490" y="2294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C4F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-635" y="2272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C4F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364490" y="2334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B4F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-635" y="2312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B4F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364490" y="23755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B4E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-635" y="23533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B4E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364490" y="2416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A4D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-635" y="2393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A4D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364490" y="24568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A4C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-635" y="24345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A4C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364490" y="2497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94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-635" y="2475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94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364490" y="2538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94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-635" y="2515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94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364490" y="25787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84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-635" y="25565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84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364490" y="2619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84A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-635" y="2597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84A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364490" y="26600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9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-635" y="26377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9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bk object 209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bk object 210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bk object 211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bk object 212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bk object 213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bk object 214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bk object 215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bk object 216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bk object 217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bk object 218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bk object 219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bk object 220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bk object 221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bk object 222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bk object 223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bk object 224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bk object 225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bk object 226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bk object 227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bk object 228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bk object 229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bk object 230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bk object 231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bk object 232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bk object 233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bk object 234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bk object 235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bk object 236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bk object 237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bk object 238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bk object 239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bk object 240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bk object 241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bk object 242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bk object 243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bk object 244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bk object 245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bk object 246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bk object 247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bk object 248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bk object 249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bk object 250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bk object 251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bk object 252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bk object 253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bk object 254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-1270" y="20954"/>
            <a:ext cx="9146540" cy="0"/>
          </a:xfrm>
          <a:custGeom>
            <a:avLst/>
            <a:gdLst/>
            <a:ahLst/>
            <a:cxnLst/>
            <a:rect l="l" t="t" r="r" b="b"/>
            <a:pathLst>
              <a:path w="9146540">
                <a:moveTo>
                  <a:pt x="0" y="0"/>
                </a:moveTo>
                <a:lnTo>
                  <a:pt x="9146540" y="0"/>
                </a:lnTo>
              </a:path>
            </a:pathLst>
          </a:custGeom>
          <a:ln w="44450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4490" y="615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-635" y="393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976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4490" y="1022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875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-635" y="800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875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4490" y="142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874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-635" y="120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874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4490" y="1835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774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-635" y="1612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774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64490" y="224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77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-635" y="201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77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364490" y="264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672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-635" y="242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672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364490" y="305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67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-635" y="283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67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364490" y="346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57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-635" y="323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57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364490" y="386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57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-635" y="364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57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364490" y="4273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46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-635" y="405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46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364490" y="4679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46F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-635" y="4457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46F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364490" y="508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36E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-635" y="486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36E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364490" y="549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36D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-635" y="527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36D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364490" y="589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26D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-635" y="567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26D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364490" y="6305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26C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-635" y="6083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26C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364490" y="6711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1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-635" y="6489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1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364490" y="711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0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-635" y="689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06B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364490" y="752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506A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-635" y="730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506A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364490" y="793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F69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-635" y="770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F69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364490" y="8337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F68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-635" y="8115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F68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364490" y="8737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E68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-635" y="85090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E68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364490" y="9144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E67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-635" y="89153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E67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364490" y="9550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D66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-635" y="93218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D66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364490" y="9950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D66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-635" y="9728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D66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364490" y="10356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C66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-635" y="10134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C66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364490" y="10763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C64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-635" y="10541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C64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364490" y="11169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B64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-635" y="10947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B64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364490" y="11576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B63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-635" y="11353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B63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364490" y="11982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A62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-635" y="11760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A62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364490" y="12388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A61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-635" y="12166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A61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364490" y="1279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961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-635" y="1257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961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364490" y="13201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96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-635" y="12979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960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364490" y="13608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85F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-635" y="13385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85F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364490" y="14014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75F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-635" y="13792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75F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364490" y="14420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75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-635" y="14198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75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364490" y="1482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65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-635" y="1460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65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364490" y="15233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65D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-635" y="15011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65D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364490" y="156400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55C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-635" y="154178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55C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364490" y="160464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55B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-635" y="158241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55B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64490" y="16452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45A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-635" y="16230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45A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364490" y="1685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45A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-635" y="1663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45A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364490" y="17265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359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-635" y="17043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359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364490" y="1767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358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-635" y="1744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358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364490" y="1807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258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-635" y="1785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258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4490" y="184785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257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-635" y="182498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257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364490" y="188848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15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-635" y="186562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415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64490" y="19297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156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-635" y="1907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156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364490" y="19697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055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-635" y="1948179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4055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364490" y="20097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4054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-635" y="19875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4054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64490" y="20504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F5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-635" y="20281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F5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364490" y="209168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E53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-635" y="206882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E53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364490" y="21316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E52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-635" y="21094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E52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364490" y="21723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D51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-635" y="21501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D51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364490" y="22129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D51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-635" y="21907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D51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364490" y="22536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C50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-635" y="22313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C50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364490" y="2294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C4F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-635" y="2272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C4F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364490" y="2334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B4F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-635" y="2312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B4F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364490" y="23755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B4E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-635" y="23533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B4E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364490" y="2416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A4D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-635" y="2393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A4D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364490" y="24568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A4C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-635" y="24345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A4C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364490" y="2497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94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-635" y="2475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94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364490" y="2538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94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-635" y="2515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94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364490" y="25787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84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-635" y="25565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84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364490" y="2619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84A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-635" y="2597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84A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364490" y="26600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9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-635" y="26377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9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9469" y="948690"/>
            <a:ext cx="698627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C0EDFF"/>
                </a:solidFill>
                <a:latin typeface="Consolas"/>
                <a:cs typeface="Consola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1869" y="2392807"/>
            <a:ext cx="6347459" cy="349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0.png"/><Relationship Id="rId7" Type="http://schemas.openxmlformats.org/officeDocument/2006/relationships/image" Target="../media/image23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0.png"/><Relationship Id="rId7" Type="http://schemas.openxmlformats.org/officeDocument/2006/relationships/image" Target="../media/image23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2769" y="4169409"/>
            <a:ext cx="8120380" cy="26085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230630" y="2448559"/>
            <a:ext cx="236664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800" b="1" spc="-5" dirty="0" err="1" smtClean="0">
                <a:solidFill>
                  <a:schemeClr val="accent6">
                    <a:lumMod val="75000"/>
                  </a:schemeClr>
                </a:solidFill>
                <a:latin typeface="Calisto MT" pitchFamily="18" charset="0"/>
                <a:cs typeface="Corbel"/>
              </a:rPr>
              <a:t>Nisar</a:t>
            </a:r>
            <a:r>
              <a:rPr lang="en-US" sz="2800" b="1" spc="-5" dirty="0" smtClean="0">
                <a:solidFill>
                  <a:schemeClr val="accent6">
                    <a:lumMod val="75000"/>
                  </a:schemeClr>
                </a:solidFill>
                <a:latin typeface="Calisto MT" pitchFamily="18" charset="0"/>
                <a:cs typeface="Corbel"/>
              </a:rPr>
              <a:t> Ahmad</a:t>
            </a:r>
            <a:endParaRPr sz="2800" dirty="0">
              <a:solidFill>
                <a:schemeClr val="accent6">
                  <a:lumMod val="75000"/>
                </a:schemeClr>
              </a:solidFill>
              <a:latin typeface="Calisto MT" pitchFamily="18" charset="0"/>
              <a:cs typeface="Corbe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86400" y="3657600"/>
            <a:ext cx="2183129" cy="251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871220"/>
            <a:ext cx="73158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5" dirty="0">
                <a:solidFill>
                  <a:srgbClr val="5E7690"/>
                </a:solidFill>
              </a:rPr>
              <a:t>predicate</a:t>
            </a:r>
            <a:r>
              <a:rPr sz="3600" spc="70" dirty="0">
                <a:solidFill>
                  <a:srgbClr val="5E7690"/>
                </a:solidFill>
              </a:rPr>
              <a:t> </a:t>
            </a:r>
            <a:r>
              <a:rPr sz="3600" spc="-10" dirty="0"/>
              <a:t>in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1419859"/>
            <a:ext cx="50412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757679"/>
            <a:ext cx="724027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400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My little brother </a:t>
            </a:r>
            <a:r>
              <a:rPr sz="4000" b="1" spc="-5" dirty="0">
                <a:solidFill>
                  <a:srgbClr val="5E7690"/>
                </a:solidFill>
                <a:latin typeface="Corbel"/>
                <a:cs typeface="Corbel"/>
              </a:rPr>
              <a:t>broke </a:t>
            </a:r>
            <a:r>
              <a:rPr sz="4000" b="1" spc="-10" dirty="0">
                <a:solidFill>
                  <a:srgbClr val="5E7690"/>
                </a:solidFill>
                <a:latin typeface="Corbel"/>
                <a:cs typeface="Corbel"/>
              </a:rPr>
              <a:t>his</a:t>
            </a:r>
            <a:r>
              <a:rPr sz="4000" b="1" spc="-40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4000" b="1" dirty="0">
                <a:solidFill>
                  <a:srgbClr val="5E7690"/>
                </a:solidFill>
                <a:latin typeface="Corbel"/>
                <a:cs typeface="Corbel"/>
              </a:rPr>
              <a:t>finger</a:t>
            </a:r>
            <a:r>
              <a:rPr sz="4000" dirty="0">
                <a:solidFill>
                  <a:srgbClr val="FFFFFF"/>
                </a:solidFill>
                <a:latin typeface="Corbel"/>
                <a:cs typeface="Corbel"/>
              </a:rPr>
              <a:t>.</a:t>
            </a:r>
            <a:endParaRPr sz="40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367280"/>
            <a:ext cx="7249795" cy="1771650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359"/>
              </a:spcBef>
              <a:buClr>
                <a:srgbClr val="D5EBFF"/>
              </a:buClr>
              <a:buSzPct val="94444"/>
              <a:buAutoNum type="arabicPeriod" startAt="2"/>
              <a:tabLst>
                <a:tab pos="545465" algn="l"/>
                <a:tab pos="546100" algn="l"/>
              </a:tabLst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His Uncle </a:t>
            </a:r>
            <a:r>
              <a:rPr sz="3600" dirty="0">
                <a:solidFill>
                  <a:srgbClr val="FFFFFF"/>
                </a:solidFill>
                <a:latin typeface="Corbel"/>
                <a:cs typeface="Corbel"/>
              </a:rPr>
              <a:t>Bob </a:t>
            </a:r>
            <a:r>
              <a:rPr sz="3600" b="1" spc="-5" dirty="0">
                <a:solidFill>
                  <a:srgbClr val="5E7690"/>
                </a:solidFill>
                <a:latin typeface="Corbel"/>
                <a:cs typeface="Corbel"/>
              </a:rPr>
              <a:t>asked for</a:t>
            </a:r>
            <a:r>
              <a:rPr sz="3600" b="1" spc="-30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3600" b="1" spc="-5" dirty="0">
                <a:solidFill>
                  <a:srgbClr val="5E7690"/>
                </a:solidFill>
                <a:latin typeface="Corbel"/>
                <a:cs typeface="Corbel"/>
              </a:rPr>
              <a:t>directions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.</a:t>
            </a:r>
            <a:endParaRPr sz="36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259"/>
              </a:spcBef>
              <a:buClr>
                <a:srgbClr val="D5EBFF"/>
              </a:buClr>
              <a:buSzPct val="94444"/>
              <a:buAutoNum type="arabicPeriod" startAt="2"/>
              <a:tabLst>
                <a:tab pos="545465" algn="l"/>
                <a:tab pos="546100" algn="l"/>
              </a:tabLst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Those soldiers </a:t>
            </a:r>
            <a:r>
              <a:rPr sz="3600" b="1" spc="-5" dirty="0">
                <a:solidFill>
                  <a:srgbClr val="5E7690"/>
                </a:solidFill>
                <a:latin typeface="Corbel"/>
                <a:cs typeface="Corbel"/>
              </a:rPr>
              <a:t>carried</a:t>
            </a:r>
            <a:r>
              <a:rPr sz="3600" b="1" spc="5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3600" b="1" dirty="0">
                <a:solidFill>
                  <a:srgbClr val="5E7690"/>
                </a:solidFill>
                <a:latin typeface="Corbel"/>
                <a:cs typeface="Corbel"/>
              </a:rPr>
              <a:t>guns</a:t>
            </a:r>
            <a:r>
              <a:rPr sz="3600" dirty="0">
                <a:solidFill>
                  <a:srgbClr val="FFFFFF"/>
                </a:solidFill>
                <a:latin typeface="Corbel"/>
                <a:cs typeface="Corbel"/>
              </a:rPr>
              <a:t>.</a:t>
            </a:r>
            <a:endParaRPr sz="36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270"/>
              </a:spcBef>
              <a:buClr>
                <a:srgbClr val="D5EBFF"/>
              </a:buClr>
              <a:buSzPct val="94444"/>
              <a:buAutoNum type="arabicPeriod" startAt="2"/>
              <a:tabLst>
                <a:tab pos="545465" algn="l"/>
                <a:tab pos="546100" algn="l"/>
              </a:tabLst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Our babysitter </a:t>
            </a:r>
            <a:r>
              <a:rPr sz="3600" b="1" spc="-5" dirty="0">
                <a:solidFill>
                  <a:srgbClr val="5E7690"/>
                </a:solidFill>
                <a:latin typeface="Corbel"/>
                <a:cs typeface="Corbel"/>
              </a:rPr>
              <a:t>arrived</a:t>
            </a:r>
            <a:r>
              <a:rPr sz="3600" b="1" spc="-10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3600" b="1" dirty="0">
                <a:solidFill>
                  <a:srgbClr val="5E7690"/>
                </a:solidFill>
                <a:latin typeface="Corbel"/>
                <a:cs typeface="Corbel"/>
              </a:rPr>
              <a:t>late</a:t>
            </a:r>
            <a:r>
              <a:rPr sz="3600" dirty="0">
                <a:solidFill>
                  <a:srgbClr val="FFFFFF"/>
                </a:solidFill>
                <a:latin typeface="Corbel"/>
                <a:cs typeface="Corbel"/>
              </a:rPr>
              <a:t>.</a:t>
            </a:r>
            <a:endParaRPr sz="3600">
              <a:latin typeface="Corbel"/>
              <a:cs typeface="Corbel"/>
            </a:endParaRPr>
          </a:p>
        </p:txBody>
      </p:sp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6985634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Simple Subject and</a:t>
            </a:r>
            <a:r>
              <a:rPr spc="-95" dirty="0"/>
              <a:t> </a:t>
            </a:r>
            <a:r>
              <a:rPr spc="-10" dirty="0"/>
              <a:t>Simple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839469" y="1557020"/>
            <a:ext cx="25323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5" dirty="0">
                <a:solidFill>
                  <a:srgbClr val="C0EDFF"/>
                </a:solidFill>
                <a:latin typeface="Consolas"/>
                <a:cs typeface="Consolas"/>
              </a:rPr>
              <a:t>P</a:t>
            </a:r>
            <a:r>
              <a:rPr sz="4000" spc="-5" dirty="0">
                <a:solidFill>
                  <a:srgbClr val="C0EDFF"/>
                </a:solidFill>
                <a:latin typeface="Consolas"/>
                <a:cs typeface="Consolas"/>
              </a:rPr>
              <a:t>r</a:t>
            </a:r>
            <a:r>
              <a:rPr sz="4000" spc="-15" dirty="0">
                <a:solidFill>
                  <a:srgbClr val="C0EDFF"/>
                </a:solidFill>
                <a:latin typeface="Consolas"/>
                <a:cs typeface="Consolas"/>
              </a:rPr>
              <a:t>e</a:t>
            </a:r>
            <a:r>
              <a:rPr sz="4000" spc="-5" dirty="0">
                <a:solidFill>
                  <a:srgbClr val="C0EDFF"/>
                </a:solidFill>
                <a:latin typeface="Consolas"/>
                <a:cs typeface="Consolas"/>
              </a:rPr>
              <a:t>di</a:t>
            </a:r>
            <a:r>
              <a:rPr sz="4000" spc="-15" dirty="0">
                <a:solidFill>
                  <a:srgbClr val="C0EDFF"/>
                </a:solidFill>
                <a:latin typeface="Consolas"/>
                <a:cs typeface="Consolas"/>
              </a:rPr>
              <a:t>c</a:t>
            </a:r>
            <a:r>
              <a:rPr sz="4000" spc="-5" dirty="0">
                <a:solidFill>
                  <a:srgbClr val="C0EDFF"/>
                </a:solidFill>
                <a:latin typeface="Consolas"/>
                <a:cs typeface="Consolas"/>
              </a:rPr>
              <a:t>ate</a:t>
            </a:r>
            <a:endParaRPr sz="40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82980" y="2255520"/>
            <a:ext cx="72370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dirty="0">
                <a:solidFill>
                  <a:srgbClr val="FFFFFF"/>
                </a:solidFill>
                <a:latin typeface="Corbel"/>
                <a:cs typeface="Corbel"/>
              </a:rPr>
              <a:t>Every </a:t>
            </a:r>
            <a:r>
              <a:rPr sz="2300" spc="-5" dirty="0">
                <a:solidFill>
                  <a:srgbClr val="FFFFFF"/>
                </a:solidFill>
                <a:latin typeface="Corbel"/>
                <a:cs typeface="Corbel"/>
              </a:rPr>
              <a:t>subject is built around one noun or pronoun (or</a:t>
            </a:r>
            <a:r>
              <a:rPr sz="230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Corbel"/>
                <a:cs typeface="Corbel"/>
              </a:rPr>
              <a:t>more).</a:t>
            </a:r>
            <a:endParaRPr sz="23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1325880" y="2466340"/>
            <a:ext cx="673989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dirty="0">
                <a:solidFill>
                  <a:srgbClr val="FFFFFF"/>
                </a:solidFill>
                <a:latin typeface="Corbel"/>
                <a:cs typeface="Corbel"/>
              </a:rPr>
              <a:t>When all other </a:t>
            </a:r>
            <a:r>
              <a:rPr sz="2300" spc="-5" dirty="0">
                <a:solidFill>
                  <a:srgbClr val="FFFFFF"/>
                </a:solidFill>
                <a:latin typeface="Corbel"/>
                <a:cs typeface="Corbel"/>
              </a:rPr>
              <a:t>words are removed the </a:t>
            </a:r>
            <a:r>
              <a:rPr sz="2300" b="1" spc="-5" dirty="0">
                <a:solidFill>
                  <a:srgbClr val="4D5A6E"/>
                </a:solidFill>
                <a:latin typeface="Corbel"/>
                <a:cs typeface="Corbel"/>
              </a:rPr>
              <a:t>simple subject</a:t>
            </a:r>
            <a:r>
              <a:rPr sz="2300" b="1" spc="30" dirty="0">
                <a:solidFill>
                  <a:srgbClr val="4D5A6E"/>
                </a:solidFill>
                <a:latin typeface="Corbel"/>
                <a:cs typeface="Corbel"/>
              </a:rPr>
              <a:t> </a:t>
            </a:r>
            <a:r>
              <a:rPr sz="2300" dirty="0">
                <a:solidFill>
                  <a:srgbClr val="FFFFFF"/>
                </a:solidFill>
                <a:latin typeface="Corbel"/>
                <a:cs typeface="Corbel"/>
              </a:rPr>
              <a:t>is</a:t>
            </a:r>
            <a:endParaRPr sz="2300">
              <a:latin typeface="Corbel"/>
              <a:cs typeface="Corbel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1325880" y="2675890"/>
            <a:ext cx="51180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spc="-5" dirty="0">
                <a:solidFill>
                  <a:srgbClr val="FFFFFF"/>
                </a:solidFill>
                <a:latin typeface="Corbel"/>
                <a:cs typeface="Corbel"/>
              </a:rPr>
              <a:t>left.</a:t>
            </a:r>
            <a:endParaRPr sz="2300">
              <a:latin typeface="Corbel"/>
              <a:cs typeface="Corbel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6638290" y="5562600"/>
            <a:ext cx="2505709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7420"/>
            <a:ext cx="646239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15" dirty="0"/>
              <a:t>Simple</a:t>
            </a:r>
            <a:r>
              <a:rPr sz="6600" spc="-70" dirty="0"/>
              <a:t> </a:t>
            </a:r>
            <a:r>
              <a:rPr sz="6600" spc="-15" dirty="0"/>
              <a:t>Subject</a:t>
            </a:r>
            <a:endParaRPr sz="6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2471420"/>
            <a:ext cx="7470775" cy="406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0865" algn="l"/>
              </a:tabLst>
            </a:pPr>
            <a:r>
              <a:rPr sz="4400" b="1" dirty="0">
                <a:solidFill>
                  <a:srgbClr val="4D5A6E"/>
                </a:solidFill>
                <a:latin typeface="Arial"/>
                <a:cs typeface="Arial"/>
              </a:rPr>
              <a:t>A	</a:t>
            </a:r>
            <a:r>
              <a:rPr sz="4400" b="1" u="heavy" spc="-5" dirty="0">
                <a:solidFill>
                  <a:srgbClr val="4D5A6E"/>
                </a:solidFill>
                <a:uFill>
                  <a:solidFill>
                    <a:srgbClr val="4D5A6E"/>
                  </a:solidFill>
                </a:uFill>
                <a:latin typeface="Arial"/>
                <a:cs typeface="Arial"/>
              </a:rPr>
              <a:t>piece</a:t>
            </a:r>
            <a:r>
              <a:rPr sz="4400" b="1" spc="-5" dirty="0">
                <a:solidFill>
                  <a:srgbClr val="4D5A6E"/>
                </a:solidFill>
                <a:latin typeface="Arial"/>
                <a:cs typeface="Arial"/>
              </a:rPr>
              <a:t> of chocolate</a:t>
            </a:r>
            <a:r>
              <a:rPr sz="4400" b="1" spc="-30" dirty="0">
                <a:solidFill>
                  <a:srgbClr val="4D5A6E"/>
                </a:solidFill>
                <a:latin typeface="Arial"/>
                <a:cs typeface="Arial"/>
              </a:rPr>
              <a:t> </a:t>
            </a:r>
            <a:r>
              <a:rPr sz="4400" b="1" spc="-10" dirty="0">
                <a:solidFill>
                  <a:srgbClr val="4D5A6E"/>
                </a:solidFill>
                <a:latin typeface="Arial"/>
                <a:cs typeface="Arial"/>
              </a:rPr>
              <a:t>candy</a:t>
            </a:r>
            <a:endParaRPr sz="4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2992755" algn="l"/>
              </a:tabLst>
            </a:pP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would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taste	great.</a:t>
            </a:r>
            <a:endParaRPr sz="4400">
              <a:latin typeface="Arial"/>
              <a:cs typeface="Arial"/>
            </a:endParaRPr>
          </a:p>
          <a:p>
            <a:pPr marL="12700">
              <a:lnSpc>
                <a:spcPts val="3835"/>
              </a:lnSpc>
              <a:spcBef>
                <a:spcPts val="2050"/>
              </a:spcBef>
            </a:pP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main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word in the </a:t>
            </a:r>
            <a:r>
              <a:rPr sz="3200" b="1" spc="-5" dirty="0">
                <a:solidFill>
                  <a:srgbClr val="4D5A6E"/>
                </a:solidFill>
                <a:latin typeface="Arial"/>
                <a:cs typeface="Arial"/>
              </a:rPr>
              <a:t>subject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noun</a:t>
            </a:r>
            <a:endParaRPr sz="3200">
              <a:latin typeface="Arial"/>
              <a:cs typeface="Arial"/>
            </a:endParaRPr>
          </a:p>
          <a:p>
            <a:pPr marL="12700" marR="19050">
              <a:lnSpc>
                <a:spcPts val="3840"/>
              </a:lnSpc>
              <a:spcBef>
                <a:spcPts val="120"/>
              </a:spcBef>
            </a:pP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``</a:t>
            </a:r>
            <a:r>
              <a:rPr sz="3200" b="1" u="heavy" spc="-5" dirty="0">
                <a:solidFill>
                  <a:srgbClr val="4D5A6E"/>
                </a:solidFill>
                <a:uFill>
                  <a:solidFill>
                    <a:srgbClr val="4D5A6E"/>
                  </a:solidFill>
                </a:uFill>
                <a:latin typeface="Arial"/>
                <a:cs typeface="Arial"/>
              </a:rPr>
              <a:t>piece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,''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the other words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subject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-- ``a''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and ``of pepperoni pizza''</a:t>
            </a:r>
            <a:r>
              <a:rPr sz="32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– 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tell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about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noun. </a:t>
            </a:r>
            <a:r>
              <a:rPr sz="3200" spc="10" dirty="0">
                <a:solidFill>
                  <a:srgbClr val="FFFFFF"/>
                </a:solidFill>
                <a:latin typeface="Arial"/>
                <a:cs typeface="Arial"/>
              </a:rPr>
              <a:t>``</a:t>
            </a:r>
            <a:r>
              <a:rPr sz="3200" b="1" u="heavy" spc="10" dirty="0">
                <a:solidFill>
                  <a:srgbClr val="4D5A6E"/>
                </a:solidFill>
                <a:uFill>
                  <a:solidFill>
                    <a:srgbClr val="4D5A6E"/>
                  </a:solidFill>
                </a:uFill>
                <a:latin typeface="Arial"/>
                <a:cs typeface="Arial"/>
              </a:rPr>
              <a:t>piece</a:t>
            </a:r>
            <a:r>
              <a:rPr sz="3200" spc="10" dirty="0">
                <a:solidFill>
                  <a:srgbClr val="FFFFFF"/>
                </a:solidFill>
                <a:latin typeface="Arial"/>
                <a:cs typeface="Arial"/>
              </a:rPr>
              <a:t>''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is the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simple  subject.</a:t>
            </a:r>
            <a:endParaRPr sz="32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7124700" y="0"/>
            <a:ext cx="2019300" cy="19329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78124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10" dirty="0">
                <a:solidFill>
                  <a:srgbClr val="4D5A6E"/>
                </a:solidFill>
              </a:rPr>
              <a:t>simple</a:t>
            </a:r>
            <a:r>
              <a:rPr sz="3600" spc="45" dirty="0">
                <a:solidFill>
                  <a:srgbClr val="4D5A6E"/>
                </a:solidFill>
              </a:rPr>
              <a:t> </a:t>
            </a:r>
            <a:r>
              <a:rPr sz="3600" spc="-5" dirty="0">
                <a:solidFill>
                  <a:srgbClr val="4D5A6E"/>
                </a:solidFill>
              </a:rPr>
              <a:t>subject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1497329"/>
            <a:ext cx="5793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710945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800" spc="-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My little brother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broke his</a:t>
            </a:r>
            <a:r>
              <a:rPr sz="3600" spc="-2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517140"/>
            <a:ext cx="6347460" cy="26403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546100" marR="856615" indent="-533400">
              <a:lnSpc>
                <a:spcPts val="4790"/>
              </a:lnSpc>
              <a:spcBef>
                <a:spcPts val="26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His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Uncle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Bob asked</a:t>
            </a:r>
            <a:r>
              <a:rPr sz="4000" spc="-6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54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Those soldiers carried</a:t>
            </a:r>
            <a:r>
              <a:rPr sz="4000" spc="-7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Our babysitter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arrived</a:t>
            </a:r>
            <a:r>
              <a:rPr sz="4000" spc="5" dirty="0">
                <a:solidFill>
                  <a:srgbClr val="FFFFFF"/>
                </a:solidFill>
                <a:latin typeface="Corbel"/>
                <a:cs typeface="Corbel"/>
              </a:rPr>
              <a:t> late</a:t>
            </a:r>
            <a:r>
              <a:rPr sz="3200" spc="5" dirty="0">
                <a:solidFill>
                  <a:srgbClr val="FFFFFF"/>
                </a:solidFill>
                <a:latin typeface="Corbel"/>
                <a:cs typeface="Corbel"/>
              </a:rPr>
              <a:t>.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78124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10" dirty="0">
                <a:solidFill>
                  <a:srgbClr val="4D5A6E"/>
                </a:solidFill>
              </a:rPr>
              <a:t>simple</a:t>
            </a:r>
            <a:r>
              <a:rPr sz="3600" spc="45" dirty="0">
                <a:solidFill>
                  <a:srgbClr val="4D5A6E"/>
                </a:solidFill>
              </a:rPr>
              <a:t> </a:t>
            </a:r>
            <a:r>
              <a:rPr sz="3600" spc="-5" dirty="0">
                <a:solidFill>
                  <a:srgbClr val="4D5A6E"/>
                </a:solidFill>
              </a:rPr>
              <a:t>subject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1497329"/>
            <a:ext cx="5793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752220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800" spc="-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My little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brother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broke his</a:t>
            </a:r>
            <a:r>
              <a:rPr sz="40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40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517140"/>
            <a:ext cx="6421120" cy="26403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546100" marR="840740" indent="-533400">
              <a:lnSpc>
                <a:spcPts val="4790"/>
              </a:lnSpc>
              <a:spcBef>
                <a:spcPts val="26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His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Uncle Bob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asked for  directions.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54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Those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soldiers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carried</a:t>
            </a:r>
            <a:r>
              <a:rPr sz="4000" spc="-5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Our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babysitter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arrived</a:t>
            </a:r>
            <a:r>
              <a:rPr sz="4000" spc="-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4000">
              <a:latin typeface="Corbel"/>
              <a:cs typeface="Corbel"/>
            </a:endParaRP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671512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10" dirty="0"/>
              <a:t>Simple</a:t>
            </a:r>
            <a:r>
              <a:rPr sz="6000" spc="-105" dirty="0"/>
              <a:t> </a:t>
            </a:r>
            <a:r>
              <a:rPr sz="6000" spc="-5" dirty="0"/>
              <a:t>Predicate</a:t>
            </a:r>
            <a:endParaRPr sz="6000"/>
          </a:p>
        </p:txBody>
      </p:sp>
      <p:sp>
        <p:nvSpPr>
          <p:cNvPr id="217" name="object 217"/>
          <p:cNvSpPr txBox="1"/>
          <p:nvPr/>
        </p:nvSpPr>
        <p:spPr>
          <a:xfrm>
            <a:off x="982980" y="2189479"/>
            <a:ext cx="7128509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solidFill>
                  <a:srgbClr val="FFFFFF"/>
                </a:solidFill>
                <a:latin typeface="Corbel"/>
                <a:cs typeface="Corbel"/>
              </a:rPr>
              <a:t>A </a:t>
            </a:r>
            <a:r>
              <a:rPr sz="3400" b="1" spc="-10" dirty="0">
                <a:solidFill>
                  <a:srgbClr val="FFFFFF"/>
                </a:solidFill>
                <a:latin typeface="Corbel"/>
                <a:cs typeface="Corbel"/>
              </a:rPr>
              <a:t>simple </a:t>
            </a:r>
            <a:r>
              <a:rPr sz="3400" b="1" spc="-10" dirty="0">
                <a:solidFill>
                  <a:srgbClr val="5E7690"/>
                </a:solidFill>
                <a:latin typeface="Corbel"/>
                <a:cs typeface="Corbel"/>
              </a:rPr>
              <a:t>predicate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is always the verb</a:t>
            </a:r>
            <a:r>
              <a:rPr sz="3400" spc="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or</a:t>
            </a:r>
            <a:endParaRPr sz="3400">
              <a:latin typeface="Corbel"/>
              <a:cs typeface="Corbel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1325880" y="2499359"/>
            <a:ext cx="628777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verbs that links up </a:t>
            </a:r>
            <a:r>
              <a:rPr sz="3400" spc="-10" dirty="0">
                <a:solidFill>
                  <a:srgbClr val="FFFFFF"/>
                </a:solidFill>
                <a:latin typeface="Corbel"/>
                <a:cs typeface="Corbel"/>
              </a:rPr>
              <a:t>with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the</a:t>
            </a:r>
            <a:r>
              <a:rPr sz="3400" spc="-2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400" spc="-10" dirty="0">
                <a:solidFill>
                  <a:srgbClr val="FFFFFF"/>
                </a:solidFill>
                <a:latin typeface="Corbel"/>
                <a:cs typeface="Corbel"/>
              </a:rPr>
              <a:t>subject.</a:t>
            </a:r>
            <a:endParaRPr sz="3400">
              <a:latin typeface="Corbel"/>
              <a:cs typeface="Corbel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5410200" y="4343400"/>
            <a:ext cx="217805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7420"/>
            <a:ext cx="738060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15" dirty="0"/>
              <a:t>Simple</a:t>
            </a:r>
            <a:r>
              <a:rPr sz="6600" spc="-75" dirty="0"/>
              <a:t> </a:t>
            </a:r>
            <a:r>
              <a:rPr sz="6600" spc="-15" dirty="0"/>
              <a:t>Predicate</a:t>
            </a:r>
            <a:endParaRPr sz="6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2471420"/>
            <a:ext cx="7195184" cy="3597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01285" algn="l"/>
              </a:tabLst>
            </a:pP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piece</a:t>
            </a:r>
            <a:r>
              <a:rPr sz="44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44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chocolate	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candy</a:t>
            </a:r>
            <a:endParaRPr sz="4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4400" b="1" u="heavy" spc="-5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would taste</a:t>
            </a:r>
            <a:r>
              <a:rPr sz="4400" b="1" spc="25" dirty="0">
                <a:solidFill>
                  <a:srgbClr val="5E7690"/>
                </a:solidFill>
                <a:latin typeface="Arial"/>
                <a:cs typeface="Arial"/>
              </a:rPr>
              <a:t> </a:t>
            </a:r>
            <a:r>
              <a:rPr sz="4400" b="1" spc="-5" dirty="0">
                <a:solidFill>
                  <a:srgbClr val="5E7690"/>
                </a:solidFill>
                <a:latin typeface="Arial"/>
                <a:cs typeface="Arial"/>
              </a:rPr>
              <a:t>great.</a:t>
            </a:r>
            <a:endParaRPr sz="4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2050"/>
              </a:spcBef>
              <a:tabLst>
                <a:tab pos="2546985" algn="l"/>
              </a:tabLst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The simple predicate is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``</a:t>
            </a:r>
            <a:r>
              <a:rPr sz="4000" b="1" u="heavy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would </a:t>
            </a:r>
            <a:r>
              <a:rPr sz="4000" b="1" dirty="0">
                <a:solidFill>
                  <a:srgbClr val="5E7690"/>
                </a:solidFill>
                <a:latin typeface="Arial"/>
                <a:cs typeface="Arial"/>
              </a:rPr>
              <a:t> </a:t>
            </a:r>
            <a:r>
              <a:rPr sz="4000" b="1" u="heavy" spc="-5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taste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''</a:t>
            </a:r>
            <a:r>
              <a:rPr sz="4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4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in	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 words,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20"/>
              </a:spcBef>
              <a:tabLst>
                <a:tab pos="858519" algn="l"/>
              </a:tabLst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the	verb of the</a:t>
            </a:r>
            <a:r>
              <a:rPr sz="4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sentence.</a:t>
            </a:r>
            <a:endParaRPr sz="40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6858000" y="4648200"/>
            <a:ext cx="2019300" cy="19329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610869" y="1024890"/>
            <a:ext cx="8314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10" dirty="0">
                <a:solidFill>
                  <a:srgbClr val="5E7690"/>
                </a:solidFill>
              </a:rPr>
              <a:t>simple</a:t>
            </a:r>
            <a:r>
              <a:rPr sz="3600" spc="45" dirty="0">
                <a:solidFill>
                  <a:srgbClr val="5E7690"/>
                </a:solidFill>
              </a:rPr>
              <a:t> </a:t>
            </a:r>
            <a:r>
              <a:rPr sz="3600" spc="-5" dirty="0">
                <a:solidFill>
                  <a:srgbClr val="5E7690"/>
                </a:solidFill>
              </a:rPr>
              <a:t>predicate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610869" y="1573529"/>
            <a:ext cx="5793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744537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800" spc="-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My little brother broke his</a:t>
            </a:r>
            <a:r>
              <a:rPr sz="4000" spc="-3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40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517140"/>
            <a:ext cx="6347460" cy="26403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546100" marR="856615" indent="-533400">
              <a:lnSpc>
                <a:spcPts val="4790"/>
              </a:lnSpc>
              <a:spcBef>
                <a:spcPts val="26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His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Uncle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Bob asked</a:t>
            </a:r>
            <a:r>
              <a:rPr sz="4000" spc="-6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54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Those soldiers carried</a:t>
            </a:r>
            <a:r>
              <a:rPr sz="4000" spc="-7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Our babysitter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arrived</a:t>
            </a:r>
            <a:r>
              <a:rPr sz="4000" spc="1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4000">
              <a:latin typeface="Corbel"/>
              <a:cs typeface="Corbel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610869" y="1024890"/>
            <a:ext cx="8314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10" dirty="0">
                <a:solidFill>
                  <a:srgbClr val="5E7690"/>
                </a:solidFill>
              </a:rPr>
              <a:t>simple</a:t>
            </a:r>
            <a:r>
              <a:rPr sz="3600" spc="45" dirty="0">
                <a:solidFill>
                  <a:srgbClr val="5E7690"/>
                </a:solidFill>
              </a:rPr>
              <a:t> </a:t>
            </a:r>
            <a:r>
              <a:rPr sz="3600" spc="-5" dirty="0">
                <a:solidFill>
                  <a:srgbClr val="5E7690"/>
                </a:solidFill>
              </a:rPr>
              <a:t>predicate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610869" y="1573529"/>
            <a:ext cx="5793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75050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800" spc="-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My little brother </a:t>
            </a:r>
            <a:r>
              <a:rPr sz="4000" b="1" spc="-5" dirty="0">
                <a:solidFill>
                  <a:srgbClr val="5E7690"/>
                </a:solidFill>
                <a:latin typeface="Corbel"/>
                <a:cs typeface="Corbel"/>
              </a:rPr>
              <a:t>broke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his</a:t>
            </a:r>
            <a:r>
              <a:rPr sz="4000" spc="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40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517140"/>
            <a:ext cx="6409055" cy="26403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546100" marR="853440" indent="-533400">
              <a:lnSpc>
                <a:spcPts val="4790"/>
              </a:lnSpc>
              <a:spcBef>
                <a:spcPts val="26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His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Uncle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Bob </a:t>
            </a:r>
            <a:r>
              <a:rPr sz="4000" b="1" spc="-10" dirty="0">
                <a:solidFill>
                  <a:srgbClr val="5E7690"/>
                </a:solidFill>
                <a:latin typeface="Corbel"/>
                <a:cs typeface="Corbel"/>
              </a:rPr>
              <a:t>asked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54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Those soldiers </a:t>
            </a:r>
            <a:r>
              <a:rPr sz="4000" b="1" spc="-10" dirty="0">
                <a:solidFill>
                  <a:srgbClr val="5E7690"/>
                </a:solidFill>
                <a:latin typeface="Corbel"/>
                <a:cs typeface="Corbel"/>
              </a:rPr>
              <a:t>carried</a:t>
            </a:r>
            <a:r>
              <a:rPr sz="4000" b="1" spc="-20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Our babysitter </a:t>
            </a:r>
            <a:r>
              <a:rPr sz="4000" b="1" spc="-10" dirty="0">
                <a:solidFill>
                  <a:srgbClr val="5E7690"/>
                </a:solidFill>
                <a:latin typeface="Corbel"/>
                <a:cs typeface="Corbel"/>
              </a:rPr>
              <a:t>arrived</a:t>
            </a:r>
            <a:r>
              <a:rPr sz="4000" b="1" spc="60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4000">
              <a:latin typeface="Corbel"/>
              <a:cs typeface="Corbel"/>
            </a:endParaRPr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686800" y="270065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4490" y="270065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86800" y="274129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4129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86800" y="278193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4490" y="278193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686800" y="282257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82257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686800" y="286321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4490" y="286321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86800" y="290385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290385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686800" y="2943860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4490" y="2943860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686800" y="298386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298386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686800" y="3025139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4490" y="3025139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686800" y="3065779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065779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686800" y="310578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64490" y="310578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686800" y="314642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14642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686800" y="318706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4490" y="318706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686800" y="322770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22770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686800" y="326834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64490" y="326834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686800" y="330898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30898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686800" y="334962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64490" y="334962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686800" y="339026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39026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86800" y="343090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64490" y="343090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86800" y="347154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47154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686800" y="351218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64490" y="351218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686800" y="355282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55282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686800" y="359346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4490" y="359346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686800" y="363410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363410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686800" y="367474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64490" y="367474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86800" y="3715384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3715384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686800" y="375602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64490" y="375602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686800" y="3796665"/>
            <a:ext cx="458470" cy="0"/>
          </a:xfrm>
          <a:custGeom>
            <a:avLst/>
            <a:gdLst/>
            <a:ahLst/>
            <a:cxnLst/>
            <a:rect l="l" t="t" r="r" b="b"/>
            <a:pathLst>
              <a:path w="458470">
                <a:moveTo>
                  <a:pt x="0" y="0"/>
                </a:moveTo>
                <a:lnTo>
                  <a:pt x="45847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3796665"/>
            <a:ext cx="7407909" cy="0"/>
          </a:xfrm>
          <a:custGeom>
            <a:avLst/>
            <a:gdLst/>
            <a:ahLst/>
            <a:cxnLst/>
            <a:rect l="l" t="t" r="r" b="b"/>
            <a:pathLst>
              <a:path w="7407909">
                <a:moveTo>
                  <a:pt x="0" y="0"/>
                </a:moveTo>
                <a:lnTo>
                  <a:pt x="7407909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 txBox="1">
            <a:spLocks noGrp="1"/>
          </p:cNvSpPr>
          <p:nvPr>
            <p:ph type="title"/>
          </p:nvPr>
        </p:nvSpPr>
        <p:spPr>
          <a:xfrm>
            <a:off x="839469" y="947420"/>
            <a:ext cx="737997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15" dirty="0"/>
              <a:t>Compound</a:t>
            </a:r>
            <a:r>
              <a:rPr sz="6600" spc="-80" dirty="0"/>
              <a:t> </a:t>
            </a:r>
            <a:r>
              <a:rPr sz="6600" spc="-15" dirty="0"/>
              <a:t>Subject</a:t>
            </a:r>
            <a:endParaRPr sz="6600"/>
          </a:p>
        </p:txBody>
      </p:sp>
      <p:sp>
        <p:nvSpPr>
          <p:cNvPr id="245" name="object 245"/>
          <p:cNvSpPr txBox="1"/>
          <p:nvPr/>
        </p:nvSpPr>
        <p:spPr>
          <a:xfrm>
            <a:off x="839469" y="2471420"/>
            <a:ext cx="6518275" cy="3378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783714" algn="l"/>
                <a:tab pos="2963545" algn="l"/>
              </a:tabLst>
            </a:pP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sentence	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may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have 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sz="4400" b="1" spc="-10" dirty="0">
                <a:solidFill>
                  <a:srgbClr val="4D5A6E"/>
                </a:solidFill>
                <a:latin typeface="Arial"/>
                <a:cs typeface="Arial"/>
              </a:rPr>
              <a:t>compound </a:t>
            </a:r>
            <a:r>
              <a:rPr sz="4400" b="1" spc="-5" dirty="0">
                <a:solidFill>
                  <a:srgbClr val="4D5A6E"/>
                </a:solidFill>
                <a:latin typeface="Arial"/>
                <a:cs typeface="Arial"/>
              </a:rPr>
              <a:t>subject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-- 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simple	subject made up</a:t>
            </a:r>
            <a:r>
              <a:rPr sz="4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of  more than one noun or  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pronoun.</a:t>
            </a:r>
            <a:endParaRPr sz="4400">
              <a:latin typeface="Arial"/>
              <a:cs typeface="Arial"/>
            </a:endParaRPr>
          </a:p>
        </p:txBody>
      </p:sp>
      <p:sp>
        <p:nvSpPr>
          <p:cNvPr id="246" name="object 246"/>
          <p:cNvSpPr txBox="1"/>
          <p:nvPr/>
        </p:nvSpPr>
        <p:spPr>
          <a:xfrm>
            <a:off x="5739129" y="5368290"/>
            <a:ext cx="48450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8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/>
                <a:cs typeface="Arial"/>
              </a:rPr>
              <a:t>Doubt</a:t>
            </a:r>
            <a:endParaRPr sz="800">
              <a:latin typeface="Arial"/>
              <a:cs typeface="Arial"/>
            </a:endParaRPr>
          </a:p>
        </p:txBody>
      </p:sp>
      <p:sp>
        <p:nvSpPr>
          <p:cNvPr id="247" name="object 247"/>
          <p:cNvSpPr txBox="1"/>
          <p:nvPr/>
        </p:nvSpPr>
        <p:spPr>
          <a:xfrm>
            <a:off x="8110219" y="2805568"/>
            <a:ext cx="229870" cy="11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40"/>
              </a:lnSpc>
            </a:pPr>
            <a:r>
              <a:rPr sz="800" spc="75" dirty="0">
                <a:solidFill>
                  <a:srgbClr val="FFFFFF"/>
                </a:solidFill>
                <a:latin typeface="Chiller"/>
                <a:cs typeface="Chiller"/>
              </a:rPr>
              <a:t>A</a:t>
            </a:r>
            <a:r>
              <a:rPr sz="800" spc="80" dirty="0">
                <a:solidFill>
                  <a:srgbClr val="FFFFFF"/>
                </a:solidFill>
                <a:latin typeface="Chiller"/>
                <a:cs typeface="Chiller"/>
              </a:rPr>
              <a:t>C</a:t>
            </a:r>
            <a:r>
              <a:rPr sz="800" spc="75" dirty="0">
                <a:solidFill>
                  <a:srgbClr val="FFFFFF"/>
                </a:solidFill>
                <a:latin typeface="Chiller"/>
                <a:cs typeface="Chiller"/>
              </a:rPr>
              <a:t>D</a:t>
            </a:r>
            <a:r>
              <a:rPr sz="800" dirty="0">
                <a:solidFill>
                  <a:srgbClr val="FFFFFF"/>
                </a:solidFill>
                <a:latin typeface="Chiller"/>
                <a:cs typeface="Chiller"/>
              </a:rPr>
              <a:t>C</a:t>
            </a:r>
            <a:endParaRPr sz="800">
              <a:latin typeface="Chiller"/>
              <a:cs typeface="Chiller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7772400" y="2667000"/>
            <a:ext cx="914400" cy="1143000"/>
          </a:xfrm>
          <a:custGeom>
            <a:avLst/>
            <a:gdLst/>
            <a:ahLst/>
            <a:cxnLst/>
            <a:rect l="l" t="t" r="r" b="b"/>
            <a:pathLst>
              <a:path w="914400" h="1143000">
                <a:moveTo>
                  <a:pt x="9144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" y="1143000"/>
                </a:lnTo>
                <a:lnTo>
                  <a:pt x="914400" y="0"/>
                </a:lnTo>
                <a:close/>
              </a:path>
            </a:pathLst>
          </a:custGeom>
          <a:solidFill>
            <a:srgbClr val="FF6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772400" y="2667000"/>
            <a:ext cx="914400" cy="1143000"/>
          </a:xfrm>
          <a:custGeom>
            <a:avLst/>
            <a:gdLst/>
            <a:ahLst/>
            <a:cxnLst/>
            <a:rect l="l" t="t" r="r" b="b"/>
            <a:pathLst>
              <a:path w="914400" h="1143000">
                <a:moveTo>
                  <a:pt x="457200" y="1143000"/>
                </a:moveTo>
                <a:lnTo>
                  <a:pt x="0" y="1143000"/>
                </a:lnTo>
                <a:lnTo>
                  <a:pt x="0" y="0"/>
                </a:lnTo>
                <a:lnTo>
                  <a:pt x="914400" y="0"/>
                </a:lnTo>
                <a:lnTo>
                  <a:pt x="914400" y="1143000"/>
                </a:lnTo>
                <a:lnTo>
                  <a:pt x="457200" y="1143000"/>
                </a:lnTo>
                <a:close/>
              </a:path>
            </a:pathLst>
          </a:custGeom>
          <a:ln w="93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5562600" y="6624955"/>
            <a:ext cx="990600" cy="0"/>
          </a:xfrm>
          <a:custGeom>
            <a:avLst/>
            <a:gdLst/>
            <a:ahLst/>
            <a:cxnLst/>
            <a:rect l="l" t="t" r="r" b="b"/>
            <a:pathLst>
              <a:path w="990600">
                <a:moveTo>
                  <a:pt x="0" y="0"/>
                </a:moveTo>
                <a:lnTo>
                  <a:pt x="990600" y="0"/>
                </a:lnTo>
              </a:path>
            </a:pathLst>
          </a:custGeom>
          <a:ln w="888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5567045" y="5266690"/>
            <a:ext cx="0" cy="1353820"/>
          </a:xfrm>
          <a:custGeom>
            <a:avLst/>
            <a:gdLst/>
            <a:ahLst/>
            <a:cxnLst/>
            <a:rect l="l" t="t" r="r" b="b"/>
            <a:pathLst>
              <a:path h="1353820">
                <a:moveTo>
                  <a:pt x="0" y="0"/>
                </a:moveTo>
                <a:lnTo>
                  <a:pt x="0" y="1353820"/>
                </a:lnTo>
              </a:path>
            </a:pathLst>
          </a:custGeom>
          <a:ln w="888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5562600" y="5262245"/>
            <a:ext cx="990600" cy="0"/>
          </a:xfrm>
          <a:custGeom>
            <a:avLst/>
            <a:gdLst/>
            <a:ahLst/>
            <a:cxnLst/>
            <a:rect l="l" t="t" r="r" b="b"/>
            <a:pathLst>
              <a:path w="990600">
                <a:moveTo>
                  <a:pt x="0" y="0"/>
                </a:moveTo>
                <a:lnTo>
                  <a:pt x="990600" y="0"/>
                </a:lnTo>
              </a:path>
            </a:pathLst>
          </a:custGeom>
          <a:ln w="888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6548119" y="5266690"/>
            <a:ext cx="0" cy="1353820"/>
          </a:xfrm>
          <a:custGeom>
            <a:avLst/>
            <a:gdLst/>
            <a:ahLst/>
            <a:cxnLst/>
            <a:rect l="l" t="t" r="r" b="b"/>
            <a:pathLst>
              <a:path h="1353820">
                <a:moveTo>
                  <a:pt x="0" y="0"/>
                </a:moveTo>
                <a:lnTo>
                  <a:pt x="0" y="1353820"/>
                </a:lnTo>
              </a:path>
            </a:pathLst>
          </a:custGeom>
          <a:ln w="1015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5571490" y="6615430"/>
            <a:ext cx="971550" cy="0"/>
          </a:xfrm>
          <a:custGeom>
            <a:avLst/>
            <a:gdLst/>
            <a:ahLst/>
            <a:cxnLst/>
            <a:rect l="l" t="t" r="r" b="b"/>
            <a:pathLst>
              <a:path w="971550">
                <a:moveTo>
                  <a:pt x="0" y="0"/>
                </a:moveTo>
                <a:lnTo>
                  <a:pt x="971550" y="0"/>
                </a:lnTo>
              </a:path>
            </a:pathLst>
          </a:custGeom>
          <a:ln w="1016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5576570" y="5276850"/>
            <a:ext cx="0" cy="1333500"/>
          </a:xfrm>
          <a:custGeom>
            <a:avLst/>
            <a:gdLst/>
            <a:ahLst/>
            <a:cxnLst/>
            <a:rect l="l" t="t" r="r" b="b"/>
            <a:pathLst>
              <a:path h="1333500">
                <a:moveTo>
                  <a:pt x="0" y="0"/>
                </a:moveTo>
                <a:lnTo>
                  <a:pt x="0" y="1333500"/>
                </a:lnTo>
              </a:path>
            </a:pathLst>
          </a:custGeom>
          <a:ln w="1016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5571490" y="5271770"/>
            <a:ext cx="971550" cy="0"/>
          </a:xfrm>
          <a:custGeom>
            <a:avLst/>
            <a:gdLst/>
            <a:ahLst/>
            <a:cxnLst/>
            <a:rect l="l" t="t" r="r" b="b"/>
            <a:pathLst>
              <a:path w="971550">
                <a:moveTo>
                  <a:pt x="0" y="0"/>
                </a:moveTo>
                <a:lnTo>
                  <a:pt x="971550" y="0"/>
                </a:lnTo>
              </a:path>
            </a:pathLst>
          </a:custGeom>
          <a:ln w="1016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6538594" y="5276850"/>
            <a:ext cx="0" cy="1333500"/>
          </a:xfrm>
          <a:custGeom>
            <a:avLst/>
            <a:gdLst/>
            <a:ahLst/>
            <a:cxnLst/>
            <a:rect l="l" t="t" r="r" b="b"/>
            <a:pathLst>
              <a:path h="1333500">
                <a:moveTo>
                  <a:pt x="0" y="0"/>
                </a:moveTo>
                <a:lnTo>
                  <a:pt x="0" y="1333500"/>
                </a:lnTo>
              </a:path>
            </a:pathLst>
          </a:custGeom>
          <a:ln w="889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5581650" y="6605269"/>
            <a:ext cx="952500" cy="0"/>
          </a:xfrm>
          <a:custGeom>
            <a:avLst/>
            <a:gdLst/>
            <a:ahLst/>
            <a:cxnLst/>
            <a:rect l="l" t="t" r="r" b="b"/>
            <a:pathLst>
              <a:path w="952500">
                <a:moveTo>
                  <a:pt x="0" y="0"/>
                </a:moveTo>
                <a:lnTo>
                  <a:pt x="952500" y="0"/>
                </a:lnTo>
              </a:path>
            </a:pathLst>
          </a:custGeom>
          <a:ln w="1016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5586095" y="5287009"/>
            <a:ext cx="0" cy="1313180"/>
          </a:xfrm>
          <a:custGeom>
            <a:avLst/>
            <a:gdLst/>
            <a:ahLst/>
            <a:cxnLst/>
            <a:rect l="l" t="t" r="r" b="b"/>
            <a:pathLst>
              <a:path h="1313179">
                <a:moveTo>
                  <a:pt x="0" y="0"/>
                </a:moveTo>
                <a:lnTo>
                  <a:pt x="0" y="1313180"/>
                </a:lnTo>
              </a:path>
            </a:pathLst>
          </a:custGeom>
          <a:ln w="8889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5581650" y="5281929"/>
            <a:ext cx="952500" cy="0"/>
          </a:xfrm>
          <a:custGeom>
            <a:avLst/>
            <a:gdLst/>
            <a:ahLst/>
            <a:cxnLst/>
            <a:rect l="l" t="t" r="r" b="b"/>
            <a:pathLst>
              <a:path w="952500">
                <a:moveTo>
                  <a:pt x="0" y="0"/>
                </a:moveTo>
                <a:lnTo>
                  <a:pt x="952500" y="0"/>
                </a:lnTo>
              </a:path>
            </a:pathLst>
          </a:custGeom>
          <a:ln w="10159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6529069" y="5287009"/>
            <a:ext cx="0" cy="1313180"/>
          </a:xfrm>
          <a:custGeom>
            <a:avLst/>
            <a:gdLst/>
            <a:ahLst/>
            <a:cxnLst/>
            <a:rect l="l" t="t" r="r" b="b"/>
            <a:pathLst>
              <a:path h="1313179">
                <a:moveTo>
                  <a:pt x="0" y="0"/>
                </a:moveTo>
                <a:lnTo>
                  <a:pt x="0" y="1313180"/>
                </a:lnTo>
              </a:path>
            </a:pathLst>
          </a:custGeom>
          <a:ln w="10159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5590540" y="6595744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3450" y="0"/>
                </a:lnTo>
              </a:path>
            </a:pathLst>
          </a:custGeom>
          <a:ln w="8889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5595620" y="5295900"/>
            <a:ext cx="0" cy="1295400"/>
          </a:xfrm>
          <a:custGeom>
            <a:avLst/>
            <a:gdLst/>
            <a:ahLst/>
            <a:cxnLst/>
            <a:rect l="l" t="t" r="r" b="b"/>
            <a:pathLst>
              <a:path h="1295400">
                <a:moveTo>
                  <a:pt x="0" y="0"/>
                </a:moveTo>
                <a:lnTo>
                  <a:pt x="0" y="1295400"/>
                </a:lnTo>
              </a:path>
            </a:pathLst>
          </a:custGeom>
          <a:ln w="1016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5590540" y="5291454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3450" y="0"/>
                </a:lnTo>
              </a:path>
            </a:pathLst>
          </a:custGeom>
          <a:ln w="889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6518909" y="5295900"/>
            <a:ext cx="0" cy="1295400"/>
          </a:xfrm>
          <a:custGeom>
            <a:avLst/>
            <a:gdLst/>
            <a:ahLst/>
            <a:cxnLst/>
            <a:rect l="l" t="t" r="r" b="b"/>
            <a:pathLst>
              <a:path h="1295400">
                <a:moveTo>
                  <a:pt x="0" y="0"/>
                </a:moveTo>
                <a:lnTo>
                  <a:pt x="0" y="1295400"/>
                </a:lnTo>
              </a:path>
            </a:pathLst>
          </a:custGeom>
          <a:ln w="1016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5600700" y="6586219"/>
            <a:ext cx="913130" cy="0"/>
          </a:xfrm>
          <a:custGeom>
            <a:avLst/>
            <a:gdLst/>
            <a:ahLst/>
            <a:cxnLst/>
            <a:rect l="l" t="t" r="r" b="b"/>
            <a:pathLst>
              <a:path w="913129">
                <a:moveTo>
                  <a:pt x="0" y="0"/>
                </a:moveTo>
                <a:lnTo>
                  <a:pt x="913129" y="0"/>
                </a:lnTo>
              </a:path>
            </a:pathLst>
          </a:custGeom>
          <a:ln w="10160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5605779" y="5306059"/>
            <a:ext cx="0" cy="1275080"/>
          </a:xfrm>
          <a:custGeom>
            <a:avLst/>
            <a:gdLst/>
            <a:ahLst/>
            <a:cxnLst/>
            <a:rect l="l" t="t" r="r" b="b"/>
            <a:pathLst>
              <a:path h="1275079">
                <a:moveTo>
                  <a:pt x="0" y="0"/>
                </a:moveTo>
                <a:lnTo>
                  <a:pt x="0" y="1275080"/>
                </a:lnTo>
              </a:path>
            </a:pathLst>
          </a:custGeom>
          <a:ln w="10160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5600700" y="5300979"/>
            <a:ext cx="913130" cy="0"/>
          </a:xfrm>
          <a:custGeom>
            <a:avLst/>
            <a:gdLst/>
            <a:ahLst/>
            <a:cxnLst/>
            <a:rect l="l" t="t" r="r" b="b"/>
            <a:pathLst>
              <a:path w="913129">
                <a:moveTo>
                  <a:pt x="0" y="0"/>
                </a:moveTo>
                <a:lnTo>
                  <a:pt x="913129" y="0"/>
                </a:lnTo>
              </a:path>
            </a:pathLst>
          </a:custGeom>
          <a:ln w="10159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6509384" y="5306059"/>
            <a:ext cx="0" cy="1275080"/>
          </a:xfrm>
          <a:custGeom>
            <a:avLst/>
            <a:gdLst/>
            <a:ahLst/>
            <a:cxnLst/>
            <a:rect l="l" t="t" r="r" b="b"/>
            <a:pathLst>
              <a:path h="1275079">
                <a:moveTo>
                  <a:pt x="0" y="0"/>
                </a:moveTo>
                <a:lnTo>
                  <a:pt x="0" y="1275080"/>
                </a:lnTo>
              </a:path>
            </a:pathLst>
          </a:custGeom>
          <a:ln w="8889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5610859" y="6576059"/>
            <a:ext cx="894080" cy="0"/>
          </a:xfrm>
          <a:custGeom>
            <a:avLst/>
            <a:gdLst/>
            <a:ahLst/>
            <a:cxnLst/>
            <a:rect l="l" t="t" r="r" b="b"/>
            <a:pathLst>
              <a:path w="894079">
                <a:moveTo>
                  <a:pt x="0" y="0"/>
                </a:moveTo>
                <a:lnTo>
                  <a:pt x="894080" y="0"/>
                </a:lnTo>
              </a:path>
            </a:pathLst>
          </a:custGeom>
          <a:ln w="1016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5615304" y="5316220"/>
            <a:ext cx="0" cy="1254760"/>
          </a:xfrm>
          <a:custGeom>
            <a:avLst/>
            <a:gdLst/>
            <a:ahLst/>
            <a:cxnLst/>
            <a:rect l="l" t="t" r="r" b="b"/>
            <a:pathLst>
              <a:path h="1254759">
                <a:moveTo>
                  <a:pt x="0" y="0"/>
                </a:moveTo>
                <a:lnTo>
                  <a:pt x="0" y="1254759"/>
                </a:lnTo>
              </a:path>
            </a:pathLst>
          </a:custGeom>
          <a:ln w="8889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5610859" y="5311140"/>
            <a:ext cx="894080" cy="0"/>
          </a:xfrm>
          <a:custGeom>
            <a:avLst/>
            <a:gdLst/>
            <a:ahLst/>
            <a:cxnLst/>
            <a:rect l="l" t="t" r="r" b="b"/>
            <a:pathLst>
              <a:path w="894079">
                <a:moveTo>
                  <a:pt x="0" y="0"/>
                </a:moveTo>
                <a:lnTo>
                  <a:pt x="894080" y="0"/>
                </a:lnTo>
              </a:path>
            </a:pathLst>
          </a:custGeom>
          <a:ln w="10159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6499859" y="5316220"/>
            <a:ext cx="0" cy="1254760"/>
          </a:xfrm>
          <a:custGeom>
            <a:avLst/>
            <a:gdLst/>
            <a:ahLst/>
            <a:cxnLst/>
            <a:rect l="l" t="t" r="r" b="b"/>
            <a:pathLst>
              <a:path h="1254759">
                <a:moveTo>
                  <a:pt x="0" y="0"/>
                </a:moveTo>
                <a:lnTo>
                  <a:pt x="0" y="1254759"/>
                </a:lnTo>
              </a:path>
            </a:pathLst>
          </a:custGeom>
          <a:ln w="1016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5619750" y="6566534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5029" y="0"/>
                </a:lnTo>
              </a:path>
            </a:pathLst>
          </a:custGeom>
          <a:ln w="888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5624829" y="5325109"/>
            <a:ext cx="0" cy="1236980"/>
          </a:xfrm>
          <a:custGeom>
            <a:avLst/>
            <a:gdLst/>
            <a:ahLst/>
            <a:cxnLst/>
            <a:rect l="l" t="t" r="r" b="b"/>
            <a:pathLst>
              <a:path h="1236979">
                <a:moveTo>
                  <a:pt x="0" y="0"/>
                </a:moveTo>
                <a:lnTo>
                  <a:pt x="0" y="1236980"/>
                </a:lnTo>
              </a:path>
            </a:pathLst>
          </a:custGeom>
          <a:ln w="10160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5619750" y="5320665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5029" y="0"/>
                </a:lnTo>
              </a:path>
            </a:pathLst>
          </a:custGeom>
          <a:ln w="8890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6489700" y="5325109"/>
            <a:ext cx="0" cy="1236980"/>
          </a:xfrm>
          <a:custGeom>
            <a:avLst/>
            <a:gdLst/>
            <a:ahLst/>
            <a:cxnLst/>
            <a:rect l="l" t="t" r="r" b="b"/>
            <a:pathLst>
              <a:path h="1236979">
                <a:moveTo>
                  <a:pt x="0" y="0"/>
                </a:moveTo>
                <a:lnTo>
                  <a:pt x="0" y="1236980"/>
                </a:lnTo>
              </a:path>
            </a:pathLst>
          </a:custGeom>
          <a:ln w="1015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5629909" y="6557009"/>
            <a:ext cx="854710" cy="0"/>
          </a:xfrm>
          <a:custGeom>
            <a:avLst/>
            <a:gdLst/>
            <a:ahLst/>
            <a:cxnLst/>
            <a:rect l="l" t="t" r="r" b="b"/>
            <a:pathLst>
              <a:path w="854710">
                <a:moveTo>
                  <a:pt x="0" y="0"/>
                </a:moveTo>
                <a:lnTo>
                  <a:pt x="854710" y="0"/>
                </a:lnTo>
              </a:path>
            </a:pathLst>
          </a:custGeom>
          <a:ln w="1016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5634990" y="5335270"/>
            <a:ext cx="0" cy="1216660"/>
          </a:xfrm>
          <a:custGeom>
            <a:avLst/>
            <a:gdLst/>
            <a:ahLst/>
            <a:cxnLst/>
            <a:rect l="l" t="t" r="r" b="b"/>
            <a:pathLst>
              <a:path h="1216659">
                <a:moveTo>
                  <a:pt x="0" y="0"/>
                </a:moveTo>
                <a:lnTo>
                  <a:pt x="0" y="1216659"/>
                </a:lnTo>
              </a:path>
            </a:pathLst>
          </a:custGeom>
          <a:ln w="1016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5629909" y="5330190"/>
            <a:ext cx="854710" cy="0"/>
          </a:xfrm>
          <a:custGeom>
            <a:avLst/>
            <a:gdLst/>
            <a:ahLst/>
            <a:cxnLst/>
            <a:rect l="l" t="t" r="r" b="b"/>
            <a:pathLst>
              <a:path w="854710">
                <a:moveTo>
                  <a:pt x="0" y="0"/>
                </a:moveTo>
                <a:lnTo>
                  <a:pt x="854710" y="0"/>
                </a:lnTo>
              </a:path>
            </a:pathLst>
          </a:custGeom>
          <a:ln w="10159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6480175" y="5335270"/>
            <a:ext cx="0" cy="1216660"/>
          </a:xfrm>
          <a:custGeom>
            <a:avLst/>
            <a:gdLst/>
            <a:ahLst/>
            <a:cxnLst/>
            <a:rect l="l" t="t" r="r" b="b"/>
            <a:pathLst>
              <a:path h="1216659">
                <a:moveTo>
                  <a:pt x="0" y="0"/>
                </a:moveTo>
                <a:lnTo>
                  <a:pt x="0" y="1216659"/>
                </a:lnTo>
              </a:path>
            </a:pathLst>
          </a:custGeom>
          <a:ln w="889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5640070" y="6546850"/>
            <a:ext cx="835660" cy="0"/>
          </a:xfrm>
          <a:custGeom>
            <a:avLst/>
            <a:gdLst/>
            <a:ahLst/>
            <a:cxnLst/>
            <a:rect l="l" t="t" r="r" b="b"/>
            <a:pathLst>
              <a:path w="835660">
                <a:moveTo>
                  <a:pt x="0" y="0"/>
                </a:moveTo>
                <a:lnTo>
                  <a:pt x="835659" y="0"/>
                </a:lnTo>
              </a:path>
            </a:pathLst>
          </a:custGeom>
          <a:ln w="10160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5644515" y="5345429"/>
            <a:ext cx="0" cy="1196340"/>
          </a:xfrm>
          <a:custGeom>
            <a:avLst/>
            <a:gdLst/>
            <a:ahLst/>
            <a:cxnLst/>
            <a:rect l="l" t="t" r="r" b="b"/>
            <a:pathLst>
              <a:path h="1196340">
                <a:moveTo>
                  <a:pt x="0" y="0"/>
                </a:moveTo>
                <a:lnTo>
                  <a:pt x="0" y="1196340"/>
                </a:lnTo>
              </a:path>
            </a:pathLst>
          </a:custGeom>
          <a:ln w="8889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5640070" y="5340350"/>
            <a:ext cx="835660" cy="0"/>
          </a:xfrm>
          <a:custGeom>
            <a:avLst/>
            <a:gdLst/>
            <a:ahLst/>
            <a:cxnLst/>
            <a:rect l="l" t="t" r="r" b="b"/>
            <a:pathLst>
              <a:path w="835660">
                <a:moveTo>
                  <a:pt x="0" y="0"/>
                </a:moveTo>
                <a:lnTo>
                  <a:pt x="835659" y="0"/>
                </a:lnTo>
              </a:path>
            </a:pathLst>
          </a:custGeom>
          <a:ln w="10159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6470650" y="5345429"/>
            <a:ext cx="0" cy="1196340"/>
          </a:xfrm>
          <a:custGeom>
            <a:avLst/>
            <a:gdLst/>
            <a:ahLst/>
            <a:cxnLst/>
            <a:rect l="l" t="t" r="r" b="b"/>
            <a:pathLst>
              <a:path h="1196340">
                <a:moveTo>
                  <a:pt x="0" y="0"/>
                </a:moveTo>
                <a:lnTo>
                  <a:pt x="0" y="1196340"/>
                </a:lnTo>
              </a:path>
            </a:pathLst>
          </a:custGeom>
          <a:ln w="10159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5648959" y="6537325"/>
            <a:ext cx="816610" cy="0"/>
          </a:xfrm>
          <a:custGeom>
            <a:avLst/>
            <a:gdLst/>
            <a:ahLst/>
            <a:cxnLst/>
            <a:rect l="l" t="t" r="r" b="b"/>
            <a:pathLst>
              <a:path w="816610">
                <a:moveTo>
                  <a:pt x="0" y="0"/>
                </a:moveTo>
                <a:lnTo>
                  <a:pt x="816610" y="0"/>
                </a:lnTo>
              </a:path>
            </a:pathLst>
          </a:custGeom>
          <a:ln w="888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5654040" y="5354320"/>
            <a:ext cx="0" cy="1178560"/>
          </a:xfrm>
          <a:custGeom>
            <a:avLst/>
            <a:gdLst/>
            <a:ahLst/>
            <a:cxnLst/>
            <a:rect l="l" t="t" r="r" b="b"/>
            <a:pathLst>
              <a:path h="1178559">
                <a:moveTo>
                  <a:pt x="0" y="0"/>
                </a:moveTo>
                <a:lnTo>
                  <a:pt x="0" y="1178559"/>
                </a:lnTo>
              </a:path>
            </a:pathLst>
          </a:custGeom>
          <a:ln w="10160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5648959" y="5349875"/>
            <a:ext cx="816610" cy="0"/>
          </a:xfrm>
          <a:custGeom>
            <a:avLst/>
            <a:gdLst/>
            <a:ahLst/>
            <a:cxnLst/>
            <a:rect l="l" t="t" r="r" b="b"/>
            <a:pathLst>
              <a:path w="816610">
                <a:moveTo>
                  <a:pt x="0" y="0"/>
                </a:moveTo>
                <a:lnTo>
                  <a:pt x="816610" y="0"/>
                </a:lnTo>
              </a:path>
            </a:pathLst>
          </a:custGeom>
          <a:ln w="8890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6460490" y="5354320"/>
            <a:ext cx="0" cy="1178560"/>
          </a:xfrm>
          <a:custGeom>
            <a:avLst/>
            <a:gdLst/>
            <a:ahLst/>
            <a:cxnLst/>
            <a:rect l="l" t="t" r="r" b="b"/>
            <a:pathLst>
              <a:path h="1178559">
                <a:moveTo>
                  <a:pt x="0" y="0"/>
                </a:moveTo>
                <a:lnTo>
                  <a:pt x="0" y="1178559"/>
                </a:lnTo>
              </a:path>
            </a:pathLst>
          </a:custGeom>
          <a:ln w="10160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5659120" y="6527800"/>
            <a:ext cx="796290" cy="0"/>
          </a:xfrm>
          <a:custGeom>
            <a:avLst/>
            <a:gdLst/>
            <a:ahLst/>
            <a:cxnLst/>
            <a:rect l="l" t="t" r="r" b="b"/>
            <a:pathLst>
              <a:path w="796289">
                <a:moveTo>
                  <a:pt x="0" y="0"/>
                </a:moveTo>
                <a:lnTo>
                  <a:pt x="796289" y="0"/>
                </a:lnTo>
              </a:path>
            </a:pathLst>
          </a:custGeom>
          <a:ln w="1016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5664200" y="5364479"/>
            <a:ext cx="0" cy="1158240"/>
          </a:xfrm>
          <a:custGeom>
            <a:avLst/>
            <a:gdLst/>
            <a:ahLst/>
            <a:cxnLst/>
            <a:rect l="l" t="t" r="r" b="b"/>
            <a:pathLst>
              <a:path h="1158240">
                <a:moveTo>
                  <a:pt x="0" y="0"/>
                </a:moveTo>
                <a:lnTo>
                  <a:pt x="0" y="1158240"/>
                </a:lnTo>
              </a:path>
            </a:pathLst>
          </a:custGeom>
          <a:ln w="10159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5659120" y="5359400"/>
            <a:ext cx="796290" cy="0"/>
          </a:xfrm>
          <a:custGeom>
            <a:avLst/>
            <a:gdLst/>
            <a:ahLst/>
            <a:cxnLst/>
            <a:rect l="l" t="t" r="r" b="b"/>
            <a:pathLst>
              <a:path w="796289">
                <a:moveTo>
                  <a:pt x="0" y="0"/>
                </a:moveTo>
                <a:lnTo>
                  <a:pt x="796289" y="0"/>
                </a:lnTo>
              </a:path>
            </a:pathLst>
          </a:custGeom>
          <a:ln w="10159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6450965" y="5364479"/>
            <a:ext cx="0" cy="1158240"/>
          </a:xfrm>
          <a:custGeom>
            <a:avLst/>
            <a:gdLst/>
            <a:ahLst/>
            <a:cxnLst/>
            <a:rect l="l" t="t" r="r" b="b"/>
            <a:pathLst>
              <a:path h="1158240">
                <a:moveTo>
                  <a:pt x="0" y="0"/>
                </a:moveTo>
                <a:lnTo>
                  <a:pt x="0" y="1158240"/>
                </a:lnTo>
              </a:path>
            </a:pathLst>
          </a:custGeom>
          <a:ln w="8889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5669279" y="6517640"/>
            <a:ext cx="777240" cy="0"/>
          </a:xfrm>
          <a:custGeom>
            <a:avLst/>
            <a:gdLst/>
            <a:ahLst/>
            <a:cxnLst/>
            <a:rect l="l" t="t" r="r" b="b"/>
            <a:pathLst>
              <a:path w="777239">
                <a:moveTo>
                  <a:pt x="0" y="0"/>
                </a:moveTo>
                <a:lnTo>
                  <a:pt x="777240" y="0"/>
                </a:lnTo>
              </a:path>
            </a:pathLst>
          </a:custGeom>
          <a:ln w="1016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5673725" y="5374640"/>
            <a:ext cx="0" cy="1137920"/>
          </a:xfrm>
          <a:custGeom>
            <a:avLst/>
            <a:gdLst/>
            <a:ahLst/>
            <a:cxnLst/>
            <a:rect l="l" t="t" r="r" b="b"/>
            <a:pathLst>
              <a:path h="1137920">
                <a:moveTo>
                  <a:pt x="0" y="0"/>
                </a:moveTo>
                <a:lnTo>
                  <a:pt x="0" y="1137920"/>
                </a:lnTo>
              </a:path>
            </a:pathLst>
          </a:custGeom>
          <a:ln w="889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5669279" y="5369559"/>
            <a:ext cx="777240" cy="0"/>
          </a:xfrm>
          <a:custGeom>
            <a:avLst/>
            <a:gdLst/>
            <a:ahLst/>
            <a:cxnLst/>
            <a:rect l="l" t="t" r="r" b="b"/>
            <a:pathLst>
              <a:path w="777239">
                <a:moveTo>
                  <a:pt x="0" y="0"/>
                </a:moveTo>
                <a:lnTo>
                  <a:pt x="777240" y="0"/>
                </a:lnTo>
              </a:path>
            </a:pathLst>
          </a:custGeom>
          <a:ln w="10159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6441440" y="5374640"/>
            <a:ext cx="0" cy="1137920"/>
          </a:xfrm>
          <a:custGeom>
            <a:avLst/>
            <a:gdLst/>
            <a:ahLst/>
            <a:cxnLst/>
            <a:rect l="l" t="t" r="r" b="b"/>
            <a:pathLst>
              <a:path h="1137920">
                <a:moveTo>
                  <a:pt x="0" y="0"/>
                </a:moveTo>
                <a:lnTo>
                  <a:pt x="0" y="1137920"/>
                </a:lnTo>
              </a:path>
            </a:pathLst>
          </a:custGeom>
          <a:ln w="1016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5678170" y="6508115"/>
            <a:ext cx="758190" cy="0"/>
          </a:xfrm>
          <a:custGeom>
            <a:avLst/>
            <a:gdLst/>
            <a:ahLst/>
            <a:cxnLst/>
            <a:rect l="l" t="t" r="r" b="b"/>
            <a:pathLst>
              <a:path w="758189">
                <a:moveTo>
                  <a:pt x="0" y="0"/>
                </a:moveTo>
                <a:lnTo>
                  <a:pt x="758189" y="0"/>
                </a:lnTo>
              </a:path>
            </a:pathLst>
          </a:custGeom>
          <a:ln w="8889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5683250" y="5383529"/>
            <a:ext cx="0" cy="1120140"/>
          </a:xfrm>
          <a:custGeom>
            <a:avLst/>
            <a:gdLst/>
            <a:ahLst/>
            <a:cxnLst/>
            <a:rect l="l" t="t" r="r" b="b"/>
            <a:pathLst>
              <a:path h="1120140">
                <a:moveTo>
                  <a:pt x="0" y="0"/>
                </a:moveTo>
                <a:lnTo>
                  <a:pt x="0" y="1120140"/>
                </a:lnTo>
              </a:path>
            </a:pathLst>
          </a:custGeom>
          <a:ln w="10159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5678170" y="5379084"/>
            <a:ext cx="758190" cy="0"/>
          </a:xfrm>
          <a:custGeom>
            <a:avLst/>
            <a:gdLst/>
            <a:ahLst/>
            <a:cxnLst/>
            <a:rect l="l" t="t" r="r" b="b"/>
            <a:pathLst>
              <a:path w="758189">
                <a:moveTo>
                  <a:pt x="0" y="0"/>
                </a:moveTo>
                <a:lnTo>
                  <a:pt x="758189" y="0"/>
                </a:lnTo>
              </a:path>
            </a:pathLst>
          </a:custGeom>
          <a:ln w="8890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6431279" y="5383529"/>
            <a:ext cx="0" cy="1120140"/>
          </a:xfrm>
          <a:custGeom>
            <a:avLst/>
            <a:gdLst/>
            <a:ahLst/>
            <a:cxnLst/>
            <a:rect l="l" t="t" r="r" b="b"/>
            <a:pathLst>
              <a:path h="1120140">
                <a:moveTo>
                  <a:pt x="0" y="0"/>
                </a:moveTo>
                <a:lnTo>
                  <a:pt x="0" y="1120140"/>
                </a:lnTo>
              </a:path>
            </a:pathLst>
          </a:custGeom>
          <a:ln w="10160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5688329" y="6498590"/>
            <a:ext cx="737870" cy="0"/>
          </a:xfrm>
          <a:custGeom>
            <a:avLst/>
            <a:gdLst/>
            <a:ahLst/>
            <a:cxnLst/>
            <a:rect l="l" t="t" r="r" b="b"/>
            <a:pathLst>
              <a:path w="737870">
                <a:moveTo>
                  <a:pt x="0" y="0"/>
                </a:moveTo>
                <a:lnTo>
                  <a:pt x="737870" y="0"/>
                </a:lnTo>
              </a:path>
            </a:pathLst>
          </a:custGeom>
          <a:ln w="1016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5693409" y="5393690"/>
            <a:ext cx="0" cy="1099820"/>
          </a:xfrm>
          <a:custGeom>
            <a:avLst/>
            <a:gdLst/>
            <a:ahLst/>
            <a:cxnLst/>
            <a:rect l="l" t="t" r="r" b="b"/>
            <a:pathLst>
              <a:path h="1099820">
                <a:moveTo>
                  <a:pt x="0" y="0"/>
                </a:moveTo>
                <a:lnTo>
                  <a:pt x="0" y="1099820"/>
                </a:lnTo>
              </a:path>
            </a:pathLst>
          </a:custGeom>
          <a:ln w="1016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5688329" y="5388609"/>
            <a:ext cx="737870" cy="0"/>
          </a:xfrm>
          <a:custGeom>
            <a:avLst/>
            <a:gdLst/>
            <a:ahLst/>
            <a:cxnLst/>
            <a:rect l="l" t="t" r="r" b="b"/>
            <a:pathLst>
              <a:path w="737870">
                <a:moveTo>
                  <a:pt x="0" y="0"/>
                </a:moveTo>
                <a:lnTo>
                  <a:pt x="737870" y="0"/>
                </a:lnTo>
              </a:path>
            </a:pathLst>
          </a:custGeom>
          <a:ln w="10159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6421754" y="5393690"/>
            <a:ext cx="0" cy="1099820"/>
          </a:xfrm>
          <a:custGeom>
            <a:avLst/>
            <a:gdLst/>
            <a:ahLst/>
            <a:cxnLst/>
            <a:rect l="l" t="t" r="r" b="b"/>
            <a:pathLst>
              <a:path h="1099820">
                <a:moveTo>
                  <a:pt x="0" y="0"/>
                </a:moveTo>
                <a:lnTo>
                  <a:pt x="0" y="1099820"/>
                </a:lnTo>
              </a:path>
            </a:pathLst>
          </a:custGeom>
          <a:ln w="8889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5698490" y="6488429"/>
            <a:ext cx="718820" cy="0"/>
          </a:xfrm>
          <a:custGeom>
            <a:avLst/>
            <a:gdLst/>
            <a:ahLst/>
            <a:cxnLst/>
            <a:rect l="l" t="t" r="r" b="b"/>
            <a:pathLst>
              <a:path w="718820">
                <a:moveTo>
                  <a:pt x="0" y="0"/>
                </a:moveTo>
                <a:lnTo>
                  <a:pt x="718820" y="0"/>
                </a:lnTo>
              </a:path>
            </a:pathLst>
          </a:custGeom>
          <a:ln w="1015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5702934" y="5403850"/>
            <a:ext cx="0" cy="1079500"/>
          </a:xfrm>
          <a:custGeom>
            <a:avLst/>
            <a:gdLst/>
            <a:ahLst/>
            <a:cxnLst/>
            <a:rect l="l" t="t" r="r" b="b"/>
            <a:pathLst>
              <a:path h="1079500">
                <a:moveTo>
                  <a:pt x="0" y="0"/>
                </a:moveTo>
                <a:lnTo>
                  <a:pt x="0" y="1079500"/>
                </a:lnTo>
              </a:path>
            </a:pathLst>
          </a:custGeom>
          <a:ln w="888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5698490" y="5398770"/>
            <a:ext cx="718820" cy="0"/>
          </a:xfrm>
          <a:custGeom>
            <a:avLst/>
            <a:gdLst/>
            <a:ahLst/>
            <a:cxnLst/>
            <a:rect l="l" t="t" r="r" b="b"/>
            <a:pathLst>
              <a:path w="718820">
                <a:moveTo>
                  <a:pt x="0" y="0"/>
                </a:moveTo>
                <a:lnTo>
                  <a:pt x="718820" y="0"/>
                </a:lnTo>
              </a:path>
            </a:pathLst>
          </a:custGeom>
          <a:ln w="10160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6412229" y="5403850"/>
            <a:ext cx="0" cy="1079500"/>
          </a:xfrm>
          <a:custGeom>
            <a:avLst/>
            <a:gdLst/>
            <a:ahLst/>
            <a:cxnLst/>
            <a:rect l="l" t="t" r="r" b="b"/>
            <a:pathLst>
              <a:path h="1079500">
                <a:moveTo>
                  <a:pt x="0" y="0"/>
                </a:moveTo>
                <a:lnTo>
                  <a:pt x="0" y="1079500"/>
                </a:lnTo>
              </a:path>
            </a:pathLst>
          </a:custGeom>
          <a:ln w="10160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5707379" y="6478904"/>
            <a:ext cx="699770" cy="0"/>
          </a:xfrm>
          <a:custGeom>
            <a:avLst/>
            <a:gdLst/>
            <a:ahLst/>
            <a:cxnLst/>
            <a:rect l="l" t="t" r="r" b="b"/>
            <a:pathLst>
              <a:path w="699770">
                <a:moveTo>
                  <a:pt x="0" y="0"/>
                </a:moveTo>
                <a:lnTo>
                  <a:pt x="699770" y="0"/>
                </a:lnTo>
              </a:path>
            </a:pathLst>
          </a:custGeom>
          <a:ln w="889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5712459" y="5412740"/>
            <a:ext cx="0" cy="1061720"/>
          </a:xfrm>
          <a:custGeom>
            <a:avLst/>
            <a:gdLst/>
            <a:ahLst/>
            <a:cxnLst/>
            <a:rect l="l" t="t" r="r" b="b"/>
            <a:pathLst>
              <a:path h="1061720">
                <a:moveTo>
                  <a:pt x="0" y="0"/>
                </a:moveTo>
                <a:lnTo>
                  <a:pt x="0" y="1061720"/>
                </a:lnTo>
              </a:path>
            </a:pathLst>
          </a:custGeom>
          <a:ln w="1016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5707379" y="5408295"/>
            <a:ext cx="699770" cy="0"/>
          </a:xfrm>
          <a:custGeom>
            <a:avLst/>
            <a:gdLst/>
            <a:ahLst/>
            <a:cxnLst/>
            <a:rect l="l" t="t" r="r" b="b"/>
            <a:pathLst>
              <a:path w="699770">
                <a:moveTo>
                  <a:pt x="0" y="0"/>
                </a:moveTo>
                <a:lnTo>
                  <a:pt x="699770" y="0"/>
                </a:lnTo>
              </a:path>
            </a:pathLst>
          </a:custGeom>
          <a:ln w="8889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6402070" y="5412740"/>
            <a:ext cx="0" cy="1061720"/>
          </a:xfrm>
          <a:custGeom>
            <a:avLst/>
            <a:gdLst/>
            <a:ahLst/>
            <a:cxnLst/>
            <a:rect l="l" t="t" r="r" b="b"/>
            <a:pathLst>
              <a:path h="1061720">
                <a:moveTo>
                  <a:pt x="0" y="0"/>
                </a:moveTo>
                <a:lnTo>
                  <a:pt x="0" y="1061720"/>
                </a:lnTo>
              </a:path>
            </a:pathLst>
          </a:custGeom>
          <a:ln w="1016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717540" y="6469379"/>
            <a:ext cx="679450" cy="0"/>
          </a:xfrm>
          <a:custGeom>
            <a:avLst/>
            <a:gdLst/>
            <a:ahLst/>
            <a:cxnLst/>
            <a:rect l="l" t="t" r="r" b="b"/>
            <a:pathLst>
              <a:path w="679450">
                <a:moveTo>
                  <a:pt x="0" y="0"/>
                </a:moveTo>
                <a:lnTo>
                  <a:pt x="679450" y="0"/>
                </a:lnTo>
              </a:path>
            </a:pathLst>
          </a:custGeom>
          <a:ln w="10159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5722620" y="5422900"/>
            <a:ext cx="0" cy="1041400"/>
          </a:xfrm>
          <a:custGeom>
            <a:avLst/>
            <a:gdLst/>
            <a:ahLst/>
            <a:cxnLst/>
            <a:rect l="l" t="t" r="r" b="b"/>
            <a:pathLst>
              <a:path h="1041400">
                <a:moveTo>
                  <a:pt x="0" y="0"/>
                </a:moveTo>
                <a:lnTo>
                  <a:pt x="0" y="1041400"/>
                </a:lnTo>
              </a:path>
            </a:pathLst>
          </a:custGeom>
          <a:ln w="10160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717540" y="5417820"/>
            <a:ext cx="679450" cy="0"/>
          </a:xfrm>
          <a:custGeom>
            <a:avLst/>
            <a:gdLst/>
            <a:ahLst/>
            <a:cxnLst/>
            <a:rect l="l" t="t" r="r" b="b"/>
            <a:pathLst>
              <a:path w="679450">
                <a:moveTo>
                  <a:pt x="0" y="0"/>
                </a:moveTo>
                <a:lnTo>
                  <a:pt x="679450" y="0"/>
                </a:lnTo>
              </a:path>
            </a:pathLst>
          </a:custGeom>
          <a:ln w="10160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6392545" y="5422900"/>
            <a:ext cx="0" cy="1041400"/>
          </a:xfrm>
          <a:custGeom>
            <a:avLst/>
            <a:gdLst/>
            <a:ahLst/>
            <a:cxnLst/>
            <a:rect l="l" t="t" r="r" b="b"/>
            <a:pathLst>
              <a:path h="1041400">
                <a:moveTo>
                  <a:pt x="0" y="0"/>
                </a:moveTo>
                <a:lnTo>
                  <a:pt x="0" y="1041400"/>
                </a:lnTo>
              </a:path>
            </a:pathLst>
          </a:custGeom>
          <a:ln w="8889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5727700" y="6459854"/>
            <a:ext cx="660400" cy="0"/>
          </a:xfrm>
          <a:custGeom>
            <a:avLst/>
            <a:gdLst/>
            <a:ahLst/>
            <a:cxnLst/>
            <a:rect l="l" t="t" r="r" b="b"/>
            <a:pathLst>
              <a:path w="660400">
                <a:moveTo>
                  <a:pt x="0" y="0"/>
                </a:moveTo>
                <a:lnTo>
                  <a:pt x="660400" y="0"/>
                </a:lnTo>
              </a:path>
            </a:pathLst>
          </a:custGeom>
          <a:ln w="889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5732145" y="5431790"/>
            <a:ext cx="0" cy="1023619"/>
          </a:xfrm>
          <a:custGeom>
            <a:avLst/>
            <a:gdLst/>
            <a:ahLst/>
            <a:cxnLst/>
            <a:rect l="l" t="t" r="r" b="b"/>
            <a:pathLst>
              <a:path h="1023620">
                <a:moveTo>
                  <a:pt x="0" y="0"/>
                </a:moveTo>
                <a:lnTo>
                  <a:pt x="0" y="1023620"/>
                </a:lnTo>
              </a:path>
            </a:pathLst>
          </a:custGeom>
          <a:ln w="8889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5727700" y="5427345"/>
            <a:ext cx="660400" cy="0"/>
          </a:xfrm>
          <a:custGeom>
            <a:avLst/>
            <a:gdLst/>
            <a:ahLst/>
            <a:cxnLst/>
            <a:rect l="l" t="t" r="r" b="b"/>
            <a:pathLst>
              <a:path w="660400">
                <a:moveTo>
                  <a:pt x="0" y="0"/>
                </a:moveTo>
                <a:lnTo>
                  <a:pt x="660400" y="0"/>
                </a:lnTo>
              </a:path>
            </a:pathLst>
          </a:custGeom>
          <a:ln w="8889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6383020" y="5431790"/>
            <a:ext cx="0" cy="1023619"/>
          </a:xfrm>
          <a:custGeom>
            <a:avLst/>
            <a:gdLst/>
            <a:ahLst/>
            <a:cxnLst/>
            <a:rect l="l" t="t" r="r" b="b"/>
            <a:pathLst>
              <a:path h="1023620">
                <a:moveTo>
                  <a:pt x="0" y="0"/>
                </a:moveTo>
                <a:lnTo>
                  <a:pt x="0" y="1023620"/>
                </a:lnTo>
              </a:path>
            </a:pathLst>
          </a:custGeom>
          <a:ln w="1016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5736590" y="6450329"/>
            <a:ext cx="641350" cy="0"/>
          </a:xfrm>
          <a:custGeom>
            <a:avLst/>
            <a:gdLst/>
            <a:ahLst/>
            <a:cxnLst/>
            <a:rect l="l" t="t" r="r" b="b"/>
            <a:pathLst>
              <a:path w="641350">
                <a:moveTo>
                  <a:pt x="0" y="0"/>
                </a:moveTo>
                <a:lnTo>
                  <a:pt x="641350" y="0"/>
                </a:lnTo>
              </a:path>
            </a:pathLst>
          </a:custGeom>
          <a:ln w="10159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5741670" y="5441950"/>
            <a:ext cx="0" cy="1003300"/>
          </a:xfrm>
          <a:custGeom>
            <a:avLst/>
            <a:gdLst/>
            <a:ahLst/>
            <a:cxnLst/>
            <a:rect l="l" t="t" r="r" b="b"/>
            <a:pathLst>
              <a:path h="1003300">
                <a:moveTo>
                  <a:pt x="0" y="0"/>
                </a:moveTo>
                <a:lnTo>
                  <a:pt x="0" y="1003300"/>
                </a:lnTo>
              </a:path>
            </a:pathLst>
          </a:custGeom>
          <a:ln w="1016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5736590" y="5436870"/>
            <a:ext cx="641350" cy="0"/>
          </a:xfrm>
          <a:custGeom>
            <a:avLst/>
            <a:gdLst/>
            <a:ahLst/>
            <a:cxnLst/>
            <a:rect l="l" t="t" r="r" b="b"/>
            <a:pathLst>
              <a:path w="641350">
                <a:moveTo>
                  <a:pt x="0" y="0"/>
                </a:moveTo>
                <a:lnTo>
                  <a:pt x="641350" y="0"/>
                </a:lnTo>
              </a:path>
            </a:pathLst>
          </a:custGeom>
          <a:ln w="1016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6372859" y="5441950"/>
            <a:ext cx="0" cy="1003300"/>
          </a:xfrm>
          <a:custGeom>
            <a:avLst/>
            <a:gdLst/>
            <a:ahLst/>
            <a:cxnLst/>
            <a:rect l="l" t="t" r="r" b="b"/>
            <a:pathLst>
              <a:path h="1003300">
                <a:moveTo>
                  <a:pt x="0" y="0"/>
                </a:moveTo>
                <a:lnTo>
                  <a:pt x="0" y="1003300"/>
                </a:lnTo>
              </a:path>
            </a:pathLst>
          </a:custGeom>
          <a:ln w="1016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5746750" y="6440170"/>
            <a:ext cx="621030" cy="0"/>
          </a:xfrm>
          <a:custGeom>
            <a:avLst/>
            <a:gdLst/>
            <a:ahLst/>
            <a:cxnLst/>
            <a:rect l="l" t="t" r="r" b="b"/>
            <a:pathLst>
              <a:path w="621029">
                <a:moveTo>
                  <a:pt x="0" y="0"/>
                </a:moveTo>
                <a:lnTo>
                  <a:pt x="621029" y="0"/>
                </a:lnTo>
              </a:path>
            </a:pathLst>
          </a:custGeom>
          <a:ln w="10160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5751829" y="5452109"/>
            <a:ext cx="0" cy="982980"/>
          </a:xfrm>
          <a:custGeom>
            <a:avLst/>
            <a:gdLst/>
            <a:ahLst/>
            <a:cxnLst/>
            <a:rect l="l" t="t" r="r" b="b"/>
            <a:pathLst>
              <a:path h="982979">
                <a:moveTo>
                  <a:pt x="0" y="0"/>
                </a:moveTo>
                <a:lnTo>
                  <a:pt x="0" y="982980"/>
                </a:lnTo>
              </a:path>
            </a:pathLst>
          </a:custGeom>
          <a:ln w="10160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5746750" y="5447029"/>
            <a:ext cx="621030" cy="0"/>
          </a:xfrm>
          <a:custGeom>
            <a:avLst/>
            <a:gdLst/>
            <a:ahLst/>
            <a:cxnLst/>
            <a:rect l="l" t="t" r="r" b="b"/>
            <a:pathLst>
              <a:path w="621029">
                <a:moveTo>
                  <a:pt x="0" y="0"/>
                </a:moveTo>
                <a:lnTo>
                  <a:pt x="621029" y="0"/>
                </a:lnTo>
              </a:path>
            </a:pathLst>
          </a:custGeom>
          <a:ln w="1015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6363334" y="5452109"/>
            <a:ext cx="0" cy="982980"/>
          </a:xfrm>
          <a:custGeom>
            <a:avLst/>
            <a:gdLst/>
            <a:ahLst/>
            <a:cxnLst/>
            <a:rect l="l" t="t" r="r" b="b"/>
            <a:pathLst>
              <a:path h="982979">
                <a:moveTo>
                  <a:pt x="0" y="0"/>
                </a:moveTo>
                <a:lnTo>
                  <a:pt x="0" y="982979"/>
                </a:lnTo>
              </a:path>
            </a:pathLst>
          </a:custGeom>
          <a:ln w="888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5756909" y="6430645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8889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5761354" y="5461000"/>
            <a:ext cx="0" cy="965200"/>
          </a:xfrm>
          <a:custGeom>
            <a:avLst/>
            <a:gdLst/>
            <a:ahLst/>
            <a:cxnLst/>
            <a:rect l="l" t="t" r="r" b="b"/>
            <a:pathLst>
              <a:path h="965200">
                <a:moveTo>
                  <a:pt x="0" y="0"/>
                </a:moveTo>
                <a:lnTo>
                  <a:pt x="0" y="965200"/>
                </a:lnTo>
              </a:path>
            </a:pathLst>
          </a:custGeom>
          <a:ln w="8889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5756909" y="5456554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8890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6353809" y="5461000"/>
            <a:ext cx="0" cy="965200"/>
          </a:xfrm>
          <a:custGeom>
            <a:avLst/>
            <a:gdLst/>
            <a:ahLst/>
            <a:cxnLst/>
            <a:rect l="l" t="t" r="r" b="b"/>
            <a:pathLst>
              <a:path h="965200">
                <a:moveTo>
                  <a:pt x="0" y="0"/>
                </a:moveTo>
                <a:lnTo>
                  <a:pt x="0" y="965200"/>
                </a:lnTo>
              </a:path>
            </a:pathLst>
          </a:custGeom>
          <a:ln w="10160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5765800" y="6421120"/>
            <a:ext cx="582930" cy="0"/>
          </a:xfrm>
          <a:custGeom>
            <a:avLst/>
            <a:gdLst/>
            <a:ahLst/>
            <a:cxnLst/>
            <a:rect l="l" t="t" r="r" b="b"/>
            <a:pathLst>
              <a:path w="582929">
                <a:moveTo>
                  <a:pt x="0" y="0"/>
                </a:moveTo>
                <a:lnTo>
                  <a:pt x="582929" y="0"/>
                </a:lnTo>
              </a:path>
            </a:pathLst>
          </a:custGeom>
          <a:ln w="1016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5770879" y="5471159"/>
            <a:ext cx="0" cy="944880"/>
          </a:xfrm>
          <a:custGeom>
            <a:avLst/>
            <a:gdLst/>
            <a:ahLst/>
            <a:cxnLst/>
            <a:rect l="l" t="t" r="r" b="b"/>
            <a:pathLst>
              <a:path h="944879">
                <a:moveTo>
                  <a:pt x="0" y="0"/>
                </a:moveTo>
                <a:lnTo>
                  <a:pt x="0" y="944880"/>
                </a:lnTo>
              </a:path>
            </a:pathLst>
          </a:custGeom>
          <a:ln w="1016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5765800" y="5466079"/>
            <a:ext cx="582930" cy="0"/>
          </a:xfrm>
          <a:custGeom>
            <a:avLst/>
            <a:gdLst/>
            <a:ahLst/>
            <a:cxnLst/>
            <a:rect l="l" t="t" r="r" b="b"/>
            <a:pathLst>
              <a:path w="582929">
                <a:moveTo>
                  <a:pt x="0" y="0"/>
                </a:moveTo>
                <a:lnTo>
                  <a:pt x="582929" y="0"/>
                </a:lnTo>
              </a:path>
            </a:pathLst>
          </a:custGeom>
          <a:ln w="10159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6344284" y="5471159"/>
            <a:ext cx="0" cy="944880"/>
          </a:xfrm>
          <a:custGeom>
            <a:avLst/>
            <a:gdLst/>
            <a:ahLst/>
            <a:cxnLst/>
            <a:rect l="l" t="t" r="r" b="b"/>
            <a:pathLst>
              <a:path h="944879">
                <a:moveTo>
                  <a:pt x="0" y="0"/>
                </a:moveTo>
                <a:lnTo>
                  <a:pt x="0" y="944879"/>
                </a:lnTo>
              </a:path>
            </a:pathLst>
          </a:custGeom>
          <a:ln w="8889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5775959" y="641095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79" y="0"/>
                </a:lnTo>
              </a:path>
            </a:pathLst>
          </a:custGeom>
          <a:ln w="1015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5781040" y="5481320"/>
            <a:ext cx="0" cy="924560"/>
          </a:xfrm>
          <a:custGeom>
            <a:avLst/>
            <a:gdLst/>
            <a:ahLst/>
            <a:cxnLst/>
            <a:rect l="l" t="t" r="r" b="b"/>
            <a:pathLst>
              <a:path h="924560">
                <a:moveTo>
                  <a:pt x="0" y="0"/>
                </a:moveTo>
                <a:lnTo>
                  <a:pt x="0" y="924559"/>
                </a:lnTo>
              </a:path>
            </a:pathLst>
          </a:custGeom>
          <a:ln w="10160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5775959" y="547624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79" y="0"/>
                </a:lnTo>
              </a:path>
            </a:pathLst>
          </a:custGeom>
          <a:ln w="1015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6334759" y="5481320"/>
            <a:ext cx="0" cy="924560"/>
          </a:xfrm>
          <a:custGeom>
            <a:avLst/>
            <a:gdLst/>
            <a:ahLst/>
            <a:cxnLst/>
            <a:rect l="l" t="t" r="r" b="b"/>
            <a:pathLst>
              <a:path h="924560">
                <a:moveTo>
                  <a:pt x="0" y="0"/>
                </a:moveTo>
                <a:lnTo>
                  <a:pt x="0" y="924559"/>
                </a:lnTo>
              </a:path>
            </a:pathLst>
          </a:custGeom>
          <a:ln w="10160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5786120" y="6401434"/>
            <a:ext cx="543560" cy="0"/>
          </a:xfrm>
          <a:custGeom>
            <a:avLst/>
            <a:gdLst/>
            <a:ahLst/>
            <a:cxnLst/>
            <a:rect l="l" t="t" r="r" b="b"/>
            <a:pathLst>
              <a:path w="543560">
                <a:moveTo>
                  <a:pt x="0" y="0"/>
                </a:moveTo>
                <a:lnTo>
                  <a:pt x="543559" y="0"/>
                </a:lnTo>
              </a:path>
            </a:pathLst>
          </a:custGeom>
          <a:ln w="8890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5790565" y="5490209"/>
            <a:ext cx="0" cy="906780"/>
          </a:xfrm>
          <a:custGeom>
            <a:avLst/>
            <a:gdLst/>
            <a:ahLst/>
            <a:cxnLst/>
            <a:rect l="l" t="t" r="r" b="b"/>
            <a:pathLst>
              <a:path h="906779">
                <a:moveTo>
                  <a:pt x="0" y="0"/>
                </a:moveTo>
                <a:lnTo>
                  <a:pt x="0" y="906780"/>
                </a:lnTo>
              </a:path>
            </a:pathLst>
          </a:custGeom>
          <a:ln w="8889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5786120" y="5485765"/>
            <a:ext cx="543560" cy="0"/>
          </a:xfrm>
          <a:custGeom>
            <a:avLst/>
            <a:gdLst/>
            <a:ahLst/>
            <a:cxnLst/>
            <a:rect l="l" t="t" r="r" b="b"/>
            <a:pathLst>
              <a:path w="543560">
                <a:moveTo>
                  <a:pt x="0" y="0"/>
                </a:moveTo>
                <a:lnTo>
                  <a:pt x="543559" y="0"/>
                </a:lnTo>
              </a:path>
            </a:pathLst>
          </a:custGeom>
          <a:ln w="8890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6324600" y="5490209"/>
            <a:ext cx="0" cy="906780"/>
          </a:xfrm>
          <a:custGeom>
            <a:avLst/>
            <a:gdLst/>
            <a:ahLst/>
            <a:cxnLst/>
            <a:rect l="l" t="t" r="r" b="b"/>
            <a:pathLst>
              <a:path h="906779">
                <a:moveTo>
                  <a:pt x="0" y="0"/>
                </a:moveTo>
                <a:lnTo>
                  <a:pt x="0" y="906779"/>
                </a:lnTo>
              </a:path>
            </a:pathLst>
          </a:custGeom>
          <a:ln w="10159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5795009" y="6391909"/>
            <a:ext cx="524510" cy="0"/>
          </a:xfrm>
          <a:custGeom>
            <a:avLst/>
            <a:gdLst/>
            <a:ahLst/>
            <a:cxnLst/>
            <a:rect l="l" t="t" r="r" b="b"/>
            <a:pathLst>
              <a:path w="524510">
                <a:moveTo>
                  <a:pt x="0" y="0"/>
                </a:moveTo>
                <a:lnTo>
                  <a:pt x="524510" y="0"/>
                </a:lnTo>
              </a:path>
            </a:pathLst>
          </a:custGeom>
          <a:ln w="10159">
            <a:solidFill>
              <a:srgbClr val="7D7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5800090" y="5500370"/>
            <a:ext cx="0" cy="886460"/>
          </a:xfrm>
          <a:custGeom>
            <a:avLst/>
            <a:gdLst/>
            <a:ahLst/>
            <a:cxnLst/>
            <a:rect l="l" t="t" r="r" b="b"/>
            <a:pathLst>
              <a:path h="886460">
                <a:moveTo>
                  <a:pt x="0" y="0"/>
                </a:moveTo>
                <a:lnTo>
                  <a:pt x="0" y="886459"/>
                </a:lnTo>
              </a:path>
            </a:pathLst>
          </a:custGeom>
          <a:ln w="10160">
            <a:solidFill>
              <a:srgbClr val="7D7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5795009" y="5495290"/>
            <a:ext cx="524510" cy="0"/>
          </a:xfrm>
          <a:custGeom>
            <a:avLst/>
            <a:gdLst/>
            <a:ahLst/>
            <a:cxnLst/>
            <a:rect l="l" t="t" r="r" b="b"/>
            <a:pathLst>
              <a:path w="524510">
                <a:moveTo>
                  <a:pt x="0" y="0"/>
                </a:moveTo>
                <a:lnTo>
                  <a:pt x="524510" y="0"/>
                </a:lnTo>
              </a:path>
            </a:pathLst>
          </a:custGeom>
          <a:ln w="10159">
            <a:solidFill>
              <a:srgbClr val="7D7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6315075" y="5500370"/>
            <a:ext cx="0" cy="886460"/>
          </a:xfrm>
          <a:custGeom>
            <a:avLst/>
            <a:gdLst/>
            <a:ahLst/>
            <a:cxnLst/>
            <a:rect l="l" t="t" r="r" b="b"/>
            <a:pathLst>
              <a:path h="886460">
                <a:moveTo>
                  <a:pt x="0" y="0"/>
                </a:moveTo>
                <a:lnTo>
                  <a:pt x="0" y="886459"/>
                </a:lnTo>
              </a:path>
            </a:pathLst>
          </a:custGeom>
          <a:ln w="8890">
            <a:solidFill>
              <a:srgbClr val="7D7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5805170" y="6381750"/>
            <a:ext cx="505459" cy="0"/>
          </a:xfrm>
          <a:custGeom>
            <a:avLst/>
            <a:gdLst/>
            <a:ahLst/>
            <a:cxnLst/>
            <a:rect l="l" t="t" r="r" b="b"/>
            <a:pathLst>
              <a:path w="505460">
                <a:moveTo>
                  <a:pt x="0" y="0"/>
                </a:moveTo>
                <a:lnTo>
                  <a:pt x="505459" y="0"/>
                </a:lnTo>
              </a:path>
            </a:pathLst>
          </a:custGeom>
          <a:ln w="10159">
            <a:solidFill>
              <a:srgbClr val="7E7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5810250" y="5510529"/>
            <a:ext cx="0" cy="866140"/>
          </a:xfrm>
          <a:custGeom>
            <a:avLst/>
            <a:gdLst/>
            <a:ahLst/>
            <a:cxnLst/>
            <a:rect l="l" t="t" r="r" b="b"/>
            <a:pathLst>
              <a:path h="866139">
                <a:moveTo>
                  <a:pt x="0" y="0"/>
                </a:moveTo>
                <a:lnTo>
                  <a:pt x="0" y="866140"/>
                </a:lnTo>
              </a:path>
            </a:pathLst>
          </a:custGeom>
          <a:ln w="10159">
            <a:solidFill>
              <a:srgbClr val="7E7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5805170" y="5505450"/>
            <a:ext cx="505459" cy="0"/>
          </a:xfrm>
          <a:custGeom>
            <a:avLst/>
            <a:gdLst/>
            <a:ahLst/>
            <a:cxnLst/>
            <a:rect l="l" t="t" r="r" b="b"/>
            <a:pathLst>
              <a:path w="505460">
                <a:moveTo>
                  <a:pt x="0" y="0"/>
                </a:moveTo>
                <a:lnTo>
                  <a:pt x="505459" y="0"/>
                </a:lnTo>
              </a:path>
            </a:pathLst>
          </a:custGeom>
          <a:ln w="10159">
            <a:solidFill>
              <a:srgbClr val="7E7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6305550" y="5510529"/>
            <a:ext cx="0" cy="866140"/>
          </a:xfrm>
          <a:custGeom>
            <a:avLst/>
            <a:gdLst/>
            <a:ahLst/>
            <a:cxnLst/>
            <a:rect l="l" t="t" r="r" b="b"/>
            <a:pathLst>
              <a:path h="866139">
                <a:moveTo>
                  <a:pt x="0" y="0"/>
                </a:moveTo>
                <a:lnTo>
                  <a:pt x="0" y="866140"/>
                </a:lnTo>
              </a:path>
            </a:pathLst>
          </a:custGeom>
          <a:ln w="10159">
            <a:solidFill>
              <a:srgbClr val="7E7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5815329" y="6372225"/>
            <a:ext cx="485140" cy="0"/>
          </a:xfrm>
          <a:custGeom>
            <a:avLst/>
            <a:gdLst/>
            <a:ahLst/>
            <a:cxnLst/>
            <a:rect l="l" t="t" r="r" b="b"/>
            <a:pathLst>
              <a:path w="485139">
                <a:moveTo>
                  <a:pt x="0" y="0"/>
                </a:moveTo>
                <a:lnTo>
                  <a:pt x="485140" y="0"/>
                </a:lnTo>
              </a:path>
            </a:pathLst>
          </a:custGeom>
          <a:ln w="8890">
            <a:solidFill>
              <a:srgbClr val="7F7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5819775" y="5519420"/>
            <a:ext cx="0" cy="848360"/>
          </a:xfrm>
          <a:custGeom>
            <a:avLst/>
            <a:gdLst/>
            <a:ahLst/>
            <a:cxnLst/>
            <a:rect l="l" t="t" r="r" b="b"/>
            <a:pathLst>
              <a:path h="848360">
                <a:moveTo>
                  <a:pt x="0" y="0"/>
                </a:moveTo>
                <a:lnTo>
                  <a:pt x="0" y="848359"/>
                </a:lnTo>
              </a:path>
            </a:pathLst>
          </a:custGeom>
          <a:ln w="8890">
            <a:solidFill>
              <a:srgbClr val="7F7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5815329" y="5514975"/>
            <a:ext cx="485140" cy="0"/>
          </a:xfrm>
          <a:custGeom>
            <a:avLst/>
            <a:gdLst/>
            <a:ahLst/>
            <a:cxnLst/>
            <a:rect l="l" t="t" r="r" b="b"/>
            <a:pathLst>
              <a:path w="485139">
                <a:moveTo>
                  <a:pt x="0" y="0"/>
                </a:moveTo>
                <a:lnTo>
                  <a:pt x="485140" y="0"/>
                </a:lnTo>
              </a:path>
            </a:pathLst>
          </a:custGeom>
          <a:ln w="8890">
            <a:solidFill>
              <a:srgbClr val="7F7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6295390" y="5519420"/>
            <a:ext cx="0" cy="848360"/>
          </a:xfrm>
          <a:custGeom>
            <a:avLst/>
            <a:gdLst/>
            <a:ahLst/>
            <a:cxnLst/>
            <a:rect l="l" t="t" r="r" b="b"/>
            <a:pathLst>
              <a:path h="848360">
                <a:moveTo>
                  <a:pt x="0" y="0"/>
                </a:moveTo>
                <a:lnTo>
                  <a:pt x="0" y="848359"/>
                </a:lnTo>
              </a:path>
            </a:pathLst>
          </a:custGeom>
          <a:ln w="10160">
            <a:solidFill>
              <a:srgbClr val="7F7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5824220" y="6362700"/>
            <a:ext cx="466090" cy="0"/>
          </a:xfrm>
          <a:custGeom>
            <a:avLst/>
            <a:gdLst/>
            <a:ahLst/>
            <a:cxnLst/>
            <a:rect l="l" t="t" r="r" b="b"/>
            <a:pathLst>
              <a:path w="466089">
                <a:moveTo>
                  <a:pt x="0" y="0"/>
                </a:moveTo>
                <a:lnTo>
                  <a:pt x="466089" y="0"/>
                </a:lnTo>
              </a:path>
            </a:pathLst>
          </a:custGeom>
          <a:ln w="10160">
            <a:solidFill>
              <a:srgbClr val="808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5829300" y="5529579"/>
            <a:ext cx="0" cy="828040"/>
          </a:xfrm>
          <a:custGeom>
            <a:avLst/>
            <a:gdLst/>
            <a:ahLst/>
            <a:cxnLst/>
            <a:rect l="l" t="t" r="r" b="b"/>
            <a:pathLst>
              <a:path h="828039">
                <a:moveTo>
                  <a:pt x="0" y="0"/>
                </a:moveTo>
                <a:lnTo>
                  <a:pt x="0" y="828040"/>
                </a:lnTo>
              </a:path>
            </a:pathLst>
          </a:custGeom>
          <a:ln w="10159">
            <a:solidFill>
              <a:srgbClr val="808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5824220" y="5524500"/>
            <a:ext cx="466090" cy="0"/>
          </a:xfrm>
          <a:custGeom>
            <a:avLst/>
            <a:gdLst/>
            <a:ahLst/>
            <a:cxnLst/>
            <a:rect l="l" t="t" r="r" b="b"/>
            <a:pathLst>
              <a:path w="466089">
                <a:moveTo>
                  <a:pt x="0" y="0"/>
                </a:moveTo>
                <a:lnTo>
                  <a:pt x="466089" y="0"/>
                </a:lnTo>
              </a:path>
            </a:pathLst>
          </a:custGeom>
          <a:ln w="10159">
            <a:solidFill>
              <a:srgbClr val="808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6285865" y="5529579"/>
            <a:ext cx="0" cy="828040"/>
          </a:xfrm>
          <a:custGeom>
            <a:avLst/>
            <a:gdLst/>
            <a:ahLst/>
            <a:cxnLst/>
            <a:rect l="l" t="t" r="r" b="b"/>
            <a:pathLst>
              <a:path h="828039">
                <a:moveTo>
                  <a:pt x="0" y="0"/>
                </a:moveTo>
                <a:lnTo>
                  <a:pt x="0" y="828040"/>
                </a:lnTo>
              </a:path>
            </a:pathLst>
          </a:custGeom>
          <a:ln w="8889">
            <a:solidFill>
              <a:srgbClr val="808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5834379" y="6352540"/>
            <a:ext cx="447040" cy="0"/>
          </a:xfrm>
          <a:custGeom>
            <a:avLst/>
            <a:gdLst/>
            <a:ahLst/>
            <a:cxnLst/>
            <a:rect l="l" t="t" r="r" b="b"/>
            <a:pathLst>
              <a:path w="447039">
                <a:moveTo>
                  <a:pt x="0" y="0"/>
                </a:moveTo>
                <a:lnTo>
                  <a:pt x="447040" y="0"/>
                </a:lnTo>
              </a:path>
            </a:pathLst>
          </a:custGeom>
          <a:ln w="10159">
            <a:solidFill>
              <a:srgbClr val="818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5838825" y="5539740"/>
            <a:ext cx="0" cy="807720"/>
          </a:xfrm>
          <a:custGeom>
            <a:avLst/>
            <a:gdLst/>
            <a:ahLst/>
            <a:cxnLst/>
            <a:rect l="l" t="t" r="r" b="b"/>
            <a:pathLst>
              <a:path h="807720">
                <a:moveTo>
                  <a:pt x="0" y="0"/>
                </a:moveTo>
                <a:lnTo>
                  <a:pt x="0" y="807720"/>
                </a:lnTo>
              </a:path>
            </a:pathLst>
          </a:custGeom>
          <a:ln w="8890">
            <a:solidFill>
              <a:srgbClr val="818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5834379" y="5534659"/>
            <a:ext cx="447040" cy="0"/>
          </a:xfrm>
          <a:custGeom>
            <a:avLst/>
            <a:gdLst/>
            <a:ahLst/>
            <a:cxnLst/>
            <a:rect l="l" t="t" r="r" b="b"/>
            <a:pathLst>
              <a:path w="447039">
                <a:moveTo>
                  <a:pt x="0" y="0"/>
                </a:moveTo>
                <a:lnTo>
                  <a:pt x="447040" y="0"/>
                </a:lnTo>
              </a:path>
            </a:pathLst>
          </a:custGeom>
          <a:ln w="10159">
            <a:solidFill>
              <a:srgbClr val="818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6276340" y="5539740"/>
            <a:ext cx="0" cy="807720"/>
          </a:xfrm>
          <a:custGeom>
            <a:avLst/>
            <a:gdLst/>
            <a:ahLst/>
            <a:cxnLst/>
            <a:rect l="l" t="t" r="r" b="b"/>
            <a:pathLst>
              <a:path h="807720">
                <a:moveTo>
                  <a:pt x="0" y="0"/>
                </a:moveTo>
                <a:lnTo>
                  <a:pt x="0" y="807720"/>
                </a:lnTo>
              </a:path>
            </a:pathLst>
          </a:custGeom>
          <a:ln w="10160">
            <a:solidFill>
              <a:srgbClr val="818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5843270" y="6343015"/>
            <a:ext cx="427990" cy="0"/>
          </a:xfrm>
          <a:custGeom>
            <a:avLst/>
            <a:gdLst/>
            <a:ahLst/>
            <a:cxnLst/>
            <a:rect l="l" t="t" r="r" b="b"/>
            <a:pathLst>
              <a:path w="427989">
                <a:moveTo>
                  <a:pt x="0" y="0"/>
                </a:moveTo>
                <a:lnTo>
                  <a:pt x="427989" y="0"/>
                </a:lnTo>
              </a:path>
            </a:pathLst>
          </a:custGeom>
          <a:ln w="8890">
            <a:solidFill>
              <a:srgbClr val="828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5848350" y="5548629"/>
            <a:ext cx="0" cy="789940"/>
          </a:xfrm>
          <a:custGeom>
            <a:avLst/>
            <a:gdLst/>
            <a:ahLst/>
            <a:cxnLst/>
            <a:rect l="l" t="t" r="r" b="b"/>
            <a:pathLst>
              <a:path h="789939">
                <a:moveTo>
                  <a:pt x="0" y="0"/>
                </a:moveTo>
                <a:lnTo>
                  <a:pt x="0" y="789940"/>
                </a:lnTo>
              </a:path>
            </a:pathLst>
          </a:custGeom>
          <a:ln w="10159">
            <a:solidFill>
              <a:srgbClr val="828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5843270" y="5544184"/>
            <a:ext cx="427990" cy="0"/>
          </a:xfrm>
          <a:custGeom>
            <a:avLst/>
            <a:gdLst/>
            <a:ahLst/>
            <a:cxnLst/>
            <a:rect l="l" t="t" r="r" b="b"/>
            <a:pathLst>
              <a:path w="427989">
                <a:moveTo>
                  <a:pt x="0" y="0"/>
                </a:moveTo>
                <a:lnTo>
                  <a:pt x="427989" y="0"/>
                </a:lnTo>
              </a:path>
            </a:pathLst>
          </a:custGeom>
          <a:ln w="8890">
            <a:solidFill>
              <a:srgbClr val="828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6266179" y="5548629"/>
            <a:ext cx="0" cy="789940"/>
          </a:xfrm>
          <a:custGeom>
            <a:avLst/>
            <a:gdLst/>
            <a:ahLst/>
            <a:cxnLst/>
            <a:rect l="l" t="t" r="r" b="b"/>
            <a:pathLst>
              <a:path h="789939">
                <a:moveTo>
                  <a:pt x="0" y="0"/>
                </a:moveTo>
                <a:lnTo>
                  <a:pt x="0" y="789940"/>
                </a:lnTo>
              </a:path>
            </a:pathLst>
          </a:custGeom>
          <a:ln w="10160">
            <a:solidFill>
              <a:srgbClr val="828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5853429" y="6333490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0" y="0"/>
                </a:moveTo>
                <a:lnTo>
                  <a:pt x="407670" y="0"/>
                </a:lnTo>
              </a:path>
            </a:pathLst>
          </a:custGeom>
          <a:ln w="10159">
            <a:solidFill>
              <a:srgbClr val="838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5858509" y="5558790"/>
            <a:ext cx="0" cy="769620"/>
          </a:xfrm>
          <a:custGeom>
            <a:avLst/>
            <a:gdLst/>
            <a:ahLst/>
            <a:cxnLst/>
            <a:rect l="l" t="t" r="r" b="b"/>
            <a:pathLst>
              <a:path h="769620">
                <a:moveTo>
                  <a:pt x="0" y="0"/>
                </a:moveTo>
                <a:lnTo>
                  <a:pt x="0" y="769620"/>
                </a:lnTo>
              </a:path>
            </a:pathLst>
          </a:custGeom>
          <a:ln w="10160">
            <a:solidFill>
              <a:srgbClr val="838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5853429" y="5553709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0" y="0"/>
                </a:moveTo>
                <a:lnTo>
                  <a:pt x="407670" y="0"/>
                </a:lnTo>
              </a:path>
            </a:pathLst>
          </a:custGeom>
          <a:ln w="10159">
            <a:solidFill>
              <a:srgbClr val="838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6256654" y="5558790"/>
            <a:ext cx="0" cy="769620"/>
          </a:xfrm>
          <a:custGeom>
            <a:avLst/>
            <a:gdLst/>
            <a:ahLst/>
            <a:cxnLst/>
            <a:rect l="l" t="t" r="r" b="b"/>
            <a:pathLst>
              <a:path h="769620">
                <a:moveTo>
                  <a:pt x="0" y="0"/>
                </a:moveTo>
                <a:lnTo>
                  <a:pt x="0" y="769620"/>
                </a:lnTo>
              </a:path>
            </a:pathLst>
          </a:custGeom>
          <a:ln w="8889">
            <a:solidFill>
              <a:srgbClr val="838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5863590" y="6323329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10159">
            <a:solidFill>
              <a:srgbClr val="848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5868034" y="5568950"/>
            <a:ext cx="0" cy="749300"/>
          </a:xfrm>
          <a:custGeom>
            <a:avLst/>
            <a:gdLst/>
            <a:ahLst/>
            <a:cxnLst/>
            <a:rect l="l" t="t" r="r" b="b"/>
            <a:pathLst>
              <a:path h="749300">
                <a:moveTo>
                  <a:pt x="0" y="0"/>
                </a:moveTo>
                <a:lnTo>
                  <a:pt x="0" y="749300"/>
                </a:lnTo>
              </a:path>
            </a:pathLst>
          </a:custGeom>
          <a:ln w="8889">
            <a:solidFill>
              <a:srgbClr val="848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5863590" y="5563870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10160">
            <a:solidFill>
              <a:srgbClr val="848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6247129" y="5568950"/>
            <a:ext cx="0" cy="749300"/>
          </a:xfrm>
          <a:custGeom>
            <a:avLst/>
            <a:gdLst/>
            <a:ahLst/>
            <a:cxnLst/>
            <a:rect l="l" t="t" r="r" b="b"/>
            <a:pathLst>
              <a:path h="749300">
                <a:moveTo>
                  <a:pt x="0" y="0"/>
                </a:moveTo>
                <a:lnTo>
                  <a:pt x="0" y="749300"/>
                </a:lnTo>
              </a:path>
            </a:pathLst>
          </a:custGeom>
          <a:ln w="10160">
            <a:solidFill>
              <a:srgbClr val="848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5872479" y="6313804"/>
            <a:ext cx="369570" cy="0"/>
          </a:xfrm>
          <a:custGeom>
            <a:avLst/>
            <a:gdLst/>
            <a:ahLst/>
            <a:cxnLst/>
            <a:rect l="l" t="t" r="r" b="b"/>
            <a:pathLst>
              <a:path w="369570">
                <a:moveTo>
                  <a:pt x="0" y="0"/>
                </a:moveTo>
                <a:lnTo>
                  <a:pt x="369570" y="0"/>
                </a:lnTo>
              </a:path>
            </a:pathLst>
          </a:custGeom>
          <a:ln w="8890">
            <a:solidFill>
              <a:srgbClr val="858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5877559" y="5577840"/>
            <a:ext cx="0" cy="731520"/>
          </a:xfrm>
          <a:custGeom>
            <a:avLst/>
            <a:gdLst/>
            <a:ahLst/>
            <a:cxnLst/>
            <a:rect l="l" t="t" r="r" b="b"/>
            <a:pathLst>
              <a:path h="731520">
                <a:moveTo>
                  <a:pt x="0" y="0"/>
                </a:moveTo>
                <a:lnTo>
                  <a:pt x="0" y="731520"/>
                </a:lnTo>
              </a:path>
            </a:pathLst>
          </a:custGeom>
          <a:ln w="10160">
            <a:solidFill>
              <a:srgbClr val="858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5872479" y="5573395"/>
            <a:ext cx="369570" cy="0"/>
          </a:xfrm>
          <a:custGeom>
            <a:avLst/>
            <a:gdLst/>
            <a:ahLst/>
            <a:cxnLst/>
            <a:rect l="l" t="t" r="r" b="b"/>
            <a:pathLst>
              <a:path w="369570">
                <a:moveTo>
                  <a:pt x="0" y="0"/>
                </a:moveTo>
                <a:lnTo>
                  <a:pt x="369570" y="0"/>
                </a:lnTo>
              </a:path>
            </a:pathLst>
          </a:custGeom>
          <a:ln w="8889">
            <a:solidFill>
              <a:srgbClr val="858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6236970" y="5577840"/>
            <a:ext cx="0" cy="731520"/>
          </a:xfrm>
          <a:custGeom>
            <a:avLst/>
            <a:gdLst/>
            <a:ahLst/>
            <a:cxnLst/>
            <a:rect l="l" t="t" r="r" b="b"/>
            <a:pathLst>
              <a:path h="731520">
                <a:moveTo>
                  <a:pt x="0" y="0"/>
                </a:moveTo>
                <a:lnTo>
                  <a:pt x="0" y="731520"/>
                </a:lnTo>
              </a:path>
            </a:pathLst>
          </a:custGeom>
          <a:ln w="10160">
            <a:solidFill>
              <a:srgbClr val="858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5882640" y="6304279"/>
            <a:ext cx="349250" cy="0"/>
          </a:xfrm>
          <a:custGeom>
            <a:avLst/>
            <a:gdLst/>
            <a:ahLst/>
            <a:cxnLst/>
            <a:rect l="l" t="t" r="r" b="b"/>
            <a:pathLst>
              <a:path w="349250">
                <a:moveTo>
                  <a:pt x="0" y="0"/>
                </a:moveTo>
                <a:lnTo>
                  <a:pt x="349250" y="0"/>
                </a:lnTo>
              </a:path>
            </a:pathLst>
          </a:custGeom>
          <a:ln w="10159">
            <a:solidFill>
              <a:srgbClr val="868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5887720" y="5588000"/>
            <a:ext cx="0" cy="711200"/>
          </a:xfrm>
          <a:custGeom>
            <a:avLst/>
            <a:gdLst/>
            <a:ahLst/>
            <a:cxnLst/>
            <a:rect l="l" t="t" r="r" b="b"/>
            <a:pathLst>
              <a:path h="711200">
                <a:moveTo>
                  <a:pt x="0" y="0"/>
                </a:moveTo>
                <a:lnTo>
                  <a:pt x="0" y="711200"/>
                </a:lnTo>
              </a:path>
            </a:pathLst>
          </a:custGeom>
          <a:ln w="10160">
            <a:solidFill>
              <a:srgbClr val="868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5882640" y="5582920"/>
            <a:ext cx="349250" cy="0"/>
          </a:xfrm>
          <a:custGeom>
            <a:avLst/>
            <a:gdLst/>
            <a:ahLst/>
            <a:cxnLst/>
            <a:rect l="l" t="t" r="r" b="b"/>
            <a:pathLst>
              <a:path w="349250">
                <a:moveTo>
                  <a:pt x="0" y="0"/>
                </a:moveTo>
                <a:lnTo>
                  <a:pt x="349250" y="0"/>
                </a:lnTo>
              </a:path>
            </a:pathLst>
          </a:custGeom>
          <a:ln w="10160">
            <a:solidFill>
              <a:srgbClr val="868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6227445" y="5588000"/>
            <a:ext cx="0" cy="711200"/>
          </a:xfrm>
          <a:custGeom>
            <a:avLst/>
            <a:gdLst/>
            <a:ahLst/>
            <a:cxnLst/>
            <a:rect l="l" t="t" r="r" b="b"/>
            <a:pathLst>
              <a:path h="711200">
                <a:moveTo>
                  <a:pt x="0" y="0"/>
                </a:moveTo>
                <a:lnTo>
                  <a:pt x="0" y="711200"/>
                </a:lnTo>
              </a:path>
            </a:pathLst>
          </a:custGeom>
          <a:ln w="8889">
            <a:solidFill>
              <a:srgbClr val="868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5892800" y="629412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10160">
            <a:solidFill>
              <a:srgbClr val="878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5897245" y="5598159"/>
            <a:ext cx="0" cy="690880"/>
          </a:xfrm>
          <a:custGeom>
            <a:avLst/>
            <a:gdLst/>
            <a:ahLst/>
            <a:cxnLst/>
            <a:rect l="l" t="t" r="r" b="b"/>
            <a:pathLst>
              <a:path h="690879">
                <a:moveTo>
                  <a:pt x="0" y="0"/>
                </a:moveTo>
                <a:lnTo>
                  <a:pt x="0" y="690879"/>
                </a:lnTo>
              </a:path>
            </a:pathLst>
          </a:custGeom>
          <a:ln w="8889">
            <a:solidFill>
              <a:srgbClr val="878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5892800" y="5593079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10159">
            <a:solidFill>
              <a:srgbClr val="878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6217920" y="5598159"/>
            <a:ext cx="0" cy="690880"/>
          </a:xfrm>
          <a:custGeom>
            <a:avLst/>
            <a:gdLst/>
            <a:ahLst/>
            <a:cxnLst/>
            <a:rect l="l" t="t" r="r" b="b"/>
            <a:pathLst>
              <a:path h="690879">
                <a:moveTo>
                  <a:pt x="0" y="0"/>
                </a:moveTo>
                <a:lnTo>
                  <a:pt x="0" y="690879"/>
                </a:lnTo>
              </a:path>
            </a:pathLst>
          </a:custGeom>
          <a:ln w="10160">
            <a:solidFill>
              <a:srgbClr val="878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5901690" y="628459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1150" y="0"/>
                </a:lnTo>
              </a:path>
            </a:pathLst>
          </a:custGeom>
          <a:ln w="8889">
            <a:solidFill>
              <a:srgbClr val="888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5906770" y="5607050"/>
            <a:ext cx="0" cy="673100"/>
          </a:xfrm>
          <a:custGeom>
            <a:avLst/>
            <a:gdLst/>
            <a:ahLst/>
            <a:cxnLst/>
            <a:rect l="l" t="t" r="r" b="b"/>
            <a:pathLst>
              <a:path h="673100">
                <a:moveTo>
                  <a:pt x="0" y="0"/>
                </a:moveTo>
                <a:lnTo>
                  <a:pt x="0" y="673100"/>
                </a:lnTo>
              </a:path>
            </a:pathLst>
          </a:custGeom>
          <a:ln w="10160">
            <a:solidFill>
              <a:srgbClr val="888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5901690" y="560260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1150" y="0"/>
                </a:lnTo>
              </a:path>
            </a:pathLst>
          </a:custGeom>
          <a:ln w="8890">
            <a:solidFill>
              <a:srgbClr val="888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6207759" y="5607050"/>
            <a:ext cx="0" cy="673100"/>
          </a:xfrm>
          <a:custGeom>
            <a:avLst/>
            <a:gdLst/>
            <a:ahLst/>
            <a:cxnLst/>
            <a:rect l="l" t="t" r="r" b="b"/>
            <a:pathLst>
              <a:path h="673100">
                <a:moveTo>
                  <a:pt x="0" y="0"/>
                </a:moveTo>
                <a:lnTo>
                  <a:pt x="0" y="673100"/>
                </a:lnTo>
              </a:path>
            </a:pathLst>
          </a:custGeom>
          <a:ln w="10160">
            <a:solidFill>
              <a:srgbClr val="888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5911850" y="6275070"/>
            <a:ext cx="290830" cy="0"/>
          </a:xfrm>
          <a:custGeom>
            <a:avLst/>
            <a:gdLst/>
            <a:ahLst/>
            <a:cxnLst/>
            <a:rect l="l" t="t" r="r" b="b"/>
            <a:pathLst>
              <a:path w="290829">
                <a:moveTo>
                  <a:pt x="0" y="0"/>
                </a:moveTo>
                <a:lnTo>
                  <a:pt x="290829" y="0"/>
                </a:lnTo>
              </a:path>
            </a:pathLst>
          </a:custGeom>
          <a:ln w="10160">
            <a:solidFill>
              <a:srgbClr val="898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5916929" y="5617209"/>
            <a:ext cx="0" cy="652780"/>
          </a:xfrm>
          <a:custGeom>
            <a:avLst/>
            <a:gdLst/>
            <a:ahLst/>
            <a:cxnLst/>
            <a:rect l="l" t="t" r="r" b="b"/>
            <a:pathLst>
              <a:path h="652779">
                <a:moveTo>
                  <a:pt x="0" y="0"/>
                </a:moveTo>
                <a:lnTo>
                  <a:pt x="0" y="652779"/>
                </a:lnTo>
              </a:path>
            </a:pathLst>
          </a:custGeom>
          <a:ln w="10160">
            <a:solidFill>
              <a:srgbClr val="898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5911850" y="5612129"/>
            <a:ext cx="290830" cy="0"/>
          </a:xfrm>
          <a:custGeom>
            <a:avLst/>
            <a:gdLst/>
            <a:ahLst/>
            <a:cxnLst/>
            <a:rect l="l" t="t" r="r" b="b"/>
            <a:pathLst>
              <a:path w="290829">
                <a:moveTo>
                  <a:pt x="0" y="0"/>
                </a:moveTo>
                <a:lnTo>
                  <a:pt x="290829" y="0"/>
                </a:lnTo>
              </a:path>
            </a:pathLst>
          </a:custGeom>
          <a:ln w="10159">
            <a:solidFill>
              <a:srgbClr val="898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6198234" y="5617209"/>
            <a:ext cx="0" cy="652780"/>
          </a:xfrm>
          <a:custGeom>
            <a:avLst/>
            <a:gdLst/>
            <a:ahLst/>
            <a:cxnLst/>
            <a:rect l="l" t="t" r="r" b="b"/>
            <a:pathLst>
              <a:path h="652779">
                <a:moveTo>
                  <a:pt x="0" y="0"/>
                </a:moveTo>
                <a:lnTo>
                  <a:pt x="0" y="652779"/>
                </a:lnTo>
              </a:path>
            </a:pathLst>
          </a:custGeom>
          <a:ln w="8889">
            <a:solidFill>
              <a:srgbClr val="898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5922009" y="6264909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779" y="0"/>
                </a:lnTo>
              </a:path>
            </a:pathLst>
          </a:custGeom>
          <a:ln w="10159">
            <a:solidFill>
              <a:srgbClr val="8A8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5926454" y="5627370"/>
            <a:ext cx="0" cy="632460"/>
          </a:xfrm>
          <a:custGeom>
            <a:avLst/>
            <a:gdLst/>
            <a:ahLst/>
            <a:cxnLst/>
            <a:rect l="l" t="t" r="r" b="b"/>
            <a:pathLst>
              <a:path h="632460">
                <a:moveTo>
                  <a:pt x="0" y="0"/>
                </a:moveTo>
                <a:lnTo>
                  <a:pt x="0" y="632459"/>
                </a:lnTo>
              </a:path>
            </a:pathLst>
          </a:custGeom>
          <a:ln w="8889">
            <a:solidFill>
              <a:srgbClr val="8A8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5922009" y="562229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779" y="0"/>
                </a:lnTo>
              </a:path>
            </a:pathLst>
          </a:custGeom>
          <a:ln w="10159">
            <a:solidFill>
              <a:srgbClr val="8A8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6188709" y="5627370"/>
            <a:ext cx="0" cy="632460"/>
          </a:xfrm>
          <a:custGeom>
            <a:avLst/>
            <a:gdLst/>
            <a:ahLst/>
            <a:cxnLst/>
            <a:rect l="l" t="t" r="r" b="b"/>
            <a:pathLst>
              <a:path h="632460">
                <a:moveTo>
                  <a:pt x="0" y="0"/>
                </a:moveTo>
                <a:lnTo>
                  <a:pt x="0" y="632459"/>
                </a:lnTo>
              </a:path>
            </a:pathLst>
          </a:custGeom>
          <a:ln w="10160">
            <a:solidFill>
              <a:srgbClr val="8A8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5930900" y="6255384"/>
            <a:ext cx="252729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729" y="0"/>
                </a:lnTo>
              </a:path>
            </a:pathLst>
          </a:custGeom>
          <a:ln w="8890">
            <a:solidFill>
              <a:srgbClr val="8B8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5935979" y="5636259"/>
            <a:ext cx="0" cy="614680"/>
          </a:xfrm>
          <a:custGeom>
            <a:avLst/>
            <a:gdLst/>
            <a:ahLst/>
            <a:cxnLst/>
            <a:rect l="l" t="t" r="r" b="b"/>
            <a:pathLst>
              <a:path h="614679">
                <a:moveTo>
                  <a:pt x="0" y="0"/>
                </a:moveTo>
                <a:lnTo>
                  <a:pt x="0" y="614679"/>
                </a:lnTo>
              </a:path>
            </a:pathLst>
          </a:custGeom>
          <a:ln w="10160">
            <a:solidFill>
              <a:srgbClr val="8B8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5930900" y="5631815"/>
            <a:ext cx="252729" cy="0"/>
          </a:xfrm>
          <a:custGeom>
            <a:avLst/>
            <a:gdLst/>
            <a:ahLst/>
            <a:cxnLst/>
            <a:rect l="l" t="t" r="r" b="b"/>
            <a:pathLst>
              <a:path w="252729">
                <a:moveTo>
                  <a:pt x="0" y="0"/>
                </a:moveTo>
                <a:lnTo>
                  <a:pt x="252729" y="0"/>
                </a:lnTo>
              </a:path>
            </a:pathLst>
          </a:custGeom>
          <a:ln w="8890">
            <a:solidFill>
              <a:srgbClr val="8B8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6178550" y="5636259"/>
            <a:ext cx="0" cy="614680"/>
          </a:xfrm>
          <a:custGeom>
            <a:avLst/>
            <a:gdLst/>
            <a:ahLst/>
            <a:cxnLst/>
            <a:rect l="l" t="t" r="r" b="b"/>
            <a:pathLst>
              <a:path h="614679">
                <a:moveTo>
                  <a:pt x="0" y="0"/>
                </a:moveTo>
                <a:lnTo>
                  <a:pt x="0" y="614679"/>
                </a:lnTo>
              </a:path>
            </a:pathLst>
          </a:custGeom>
          <a:ln w="10159">
            <a:solidFill>
              <a:srgbClr val="8B8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5941059" y="6245859"/>
            <a:ext cx="232410" cy="0"/>
          </a:xfrm>
          <a:custGeom>
            <a:avLst/>
            <a:gdLst/>
            <a:ahLst/>
            <a:cxnLst/>
            <a:rect l="l" t="t" r="r" b="b"/>
            <a:pathLst>
              <a:path w="232410">
                <a:moveTo>
                  <a:pt x="0" y="0"/>
                </a:moveTo>
                <a:lnTo>
                  <a:pt x="232410" y="0"/>
                </a:lnTo>
              </a:path>
            </a:pathLst>
          </a:custGeom>
          <a:ln w="10159">
            <a:solidFill>
              <a:srgbClr val="8C8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5946140" y="5646420"/>
            <a:ext cx="0" cy="594360"/>
          </a:xfrm>
          <a:custGeom>
            <a:avLst/>
            <a:gdLst/>
            <a:ahLst/>
            <a:cxnLst/>
            <a:rect l="l" t="t" r="r" b="b"/>
            <a:pathLst>
              <a:path h="594360">
                <a:moveTo>
                  <a:pt x="0" y="0"/>
                </a:moveTo>
                <a:lnTo>
                  <a:pt x="0" y="594359"/>
                </a:lnTo>
              </a:path>
            </a:pathLst>
          </a:custGeom>
          <a:ln w="10160">
            <a:solidFill>
              <a:srgbClr val="8C8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5941059" y="5641340"/>
            <a:ext cx="232410" cy="0"/>
          </a:xfrm>
          <a:custGeom>
            <a:avLst/>
            <a:gdLst/>
            <a:ahLst/>
            <a:cxnLst/>
            <a:rect l="l" t="t" r="r" b="b"/>
            <a:pathLst>
              <a:path w="232410">
                <a:moveTo>
                  <a:pt x="0" y="0"/>
                </a:moveTo>
                <a:lnTo>
                  <a:pt x="232410" y="0"/>
                </a:lnTo>
              </a:path>
            </a:pathLst>
          </a:custGeom>
          <a:ln w="10159">
            <a:solidFill>
              <a:srgbClr val="8C8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6169025" y="5646420"/>
            <a:ext cx="0" cy="594360"/>
          </a:xfrm>
          <a:custGeom>
            <a:avLst/>
            <a:gdLst/>
            <a:ahLst/>
            <a:cxnLst/>
            <a:rect l="l" t="t" r="r" b="b"/>
            <a:pathLst>
              <a:path h="594360">
                <a:moveTo>
                  <a:pt x="0" y="0"/>
                </a:moveTo>
                <a:lnTo>
                  <a:pt x="0" y="594359"/>
                </a:lnTo>
              </a:path>
            </a:pathLst>
          </a:custGeom>
          <a:ln w="8890">
            <a:solidFill>
              <a:srgbClr val="8C8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5951220" y="6235700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59" y="0"/>
                </a:lnTo>
              </a:path>
            </a:pathLst>
          </a:custGeom>
          <a:ln w="10160">
            <a:solidFill>
              <a:srgbClr val="8D8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5955665" y="565657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4040"/>
                </a:lnTo>
              </a:path>
            </a:pathLst>
          </a:custGeom>
          <a:ln w="8889">
            <a:solidFill>
              <a:srgbClr val="8D8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5951220" y="5651500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59" y="0"/>
                </a:lnTo>
              </a:path>
            </a:pathLst>
          </a:custGeom>
          <a:ln w="10159">
            <a:solidFill>
              <a:srgbClr val="8D8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6159500" y="565657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4040"/>
                </a:lnTo>
              </a:path>
            </a:pathLst>
          </a:custGeom>
          <a:ln w="10159">
            <a:solidFill>
              <a:srgbClr val="8D8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5960109" y="6226175"/>
            <a:ext cx="194310" cy="0"/>
          </a:xfrm>
          <a:custGeom>
            <a:avLst/>
            <a:gdLst/>
            <a:ahLst/>
            <a:cxnLst/>
            <a:rect l="l" t="t" r="r" b="b"/>
            <a:pathLst>
              <a:path w="194310">
                <a:moveTo>
                  <a:pt x="0" y="0"/>
                </a:moveTo>
                <a:lnTo>
                  <a:pt x="194310" y="0"/>
                </a:lnTo>
              </a:path>
            </a:pathLst>
          </a:custGeom>
          <a:ln w="8889">
            <a:solidFill>
              <a:srgbClr val="8E8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5965190" y="5665470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0"/>
                </a:moveTo>
                <a:lnTo>
                  <a:pt x="0" y="556259"/>
                </a:lnTo>
              </a:path>
            </a:pathLst>
          </a:custGeom>
          <a:ln w="10160">
            <a:solidFill>
              <a:srgbClr val="8E8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5960109" y="5661025"/>
            <a:ext cx="194310" cy="0"/>
          </a:xfrm>
          <a:custGeom>
            <a:avLst/>
            <a:gdLst/>
            <a:ahLst/>
            <a:cxnLst/>
            <a:rect l="l" t="t" r="r" b="b"/>
            <a:pathLst>
              <a:path w="194310">
                <a:moveTo>
                  <a:pt x="0" y="0"/>
                </a:moveTo>
                <a:lnTo>
                  <a:pt x="194310" y="0"/>
                </a:lnTo>
              </a:path>
            </a:pathLst>
          </a:custGeom>
          <a:ln w="8890">
            <a:solidFill>
              <a:srgbClr val="8E8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6149340" y="5665470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0"/>
                </a:moveTo>
                <a:lnTo>
                  <a:pt x="0" y="556259"/>
                </a:lnTo>
              </a:path>
            </a:pathLst>
          </a:custGeom>
          <a:ln w="10160">
            <a:solidFill>
              <a:srgbClr val="8E8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5970270" y="6216650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989" y="0"/>
                </a:lnTo>
              </a:path>
            </a:pathLst>
          </a:custGeom>
          <a:ln w="10160">
            <a:solidFill>
              <a:srgbClr val="8F8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5975350" y="5675629"/>
            <a:ext cx="0" cy="535940"/>
          </a:xfrm>
          <a:custGeom>
            <a:avLst/>
            <a:gdLst/>
            <a:ahLst/>
            <a:cxnLst/>
            <a:rect l="l" t="t" r="r" b="b"/>
            <a:pathLst>
              <a:path h="535939">
                <a:moveTo>
                  <a:pt x="0" y="0"/>
                </a:moveTo>
                <a:lnTo>
                  <a:pt x="0" y="535940"/>
                </a:lnTo>
              </a:path>
            </a:pathLst>
          </a:custGeom>
          <a:ln w="10159">
            <a:solidFill>
              <a:srgbClr val="8F8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5970270" y="5670550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989" y="0"/>
                </a:lnTo>
              </a:path>
            </a:pathLst>
          </a:custGeom>
          <a:ln w="10159">
            <a:solidFill>
              <a:srgbClr val="8F8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6139815" y="5675629"/>
            <a:ext cx="0" cy="535940"/>
          </a:xfrm>
          <a:custGeom>
            <a:avLst/>
            <a:gdLst/>
            <a:ahLst/>
            <a:cxnLst/>
            <a:rect l="l" t="t" r="r" b="b"/>
            <a:pathLst>
              <a:path h="535939">
                <a:moveTo>
                  <a:pt x="0" y="0"/>
                </a:moveTo>
                <a:lnTo>
                  <a:pt x="0" y="535940"/>
                </a:lnTo>
              </a:path>
            </a:pathLst>
          </a:custGeom>
          <a:ln w="8889">
            <a:solidFill>
              <a:srgbClr val="8F8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5980429" y="6207125"/>
            <a:ext cx="154940" cy="0"/>
          </a:xfrm>
          <a:custGeom>
            <a:avLst/>
            <a:gdLst/>
            <a:ahLst/>
            <a:cxnLst/>
            <a:rect l="l" t="t" r="r" b="b"/>
            <a:pathLst>
              <a:path w="154939">
                <a:moveTo>
                  <a:pt x="0" y="0"/>
                </a:moveTo>
                <a:lnTo>
                  <a:pt x="154940" y="0"/>
                </a:lnTo>
              </a:path>
            </a:pathLst>
          </a:custGeom>
          <a:ln w="8889">
            <a:solidFill>
              <a:srgbClr val="909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5984875" y="5684520"/>
            <a:ext cx="0" cy="518159"/>
          </a:xfrm>
          <a:custGeom>
            <a:avLst/>
            <a:gdLst/>
            <a:ahLst/>
            <a:cxnLst/>
            <a:rect l="l" t="t" r="r" b="b"/>
            <a:pathLst>
              <a:path h="518160">
                <a:moveTo>
                  <a:pt x="0" y="0"/>
                </a:moveTo>
                <a:lnTo>
                  <a:pt x="0" y="518159"/>
                </a:lnTo>
              </a:path>
            </a:pathLst>
          </a:custGeom>
          <a:ln w="8890">
            <a:solidFill>
              <a:srgbClr val="909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5980429" y="5680075"/>
            <a:ext cx="154940" cy="0"/>
          </a:xfrm>
          <a:custGeom>
            <a:avLst/>
            <a:gdLst/>
            <a:ahLst/>
            <a:cxnLst/>
            <a:rect l="l" t="t" r="r" b="b"/>
            <a:pathLst>
              <a:path w="154939">
                <a:moveTo>
                  <a:pt x="0" y="0"/>
                </a:moveTo>
                <a:lnTo>
                  <a:pt x="154940" y="0"/>
                </a:lnTo>
              </a:path>
            </a:pathLst>
          </a:custGeom>
          <a:ln w="8890">
            <a:solidFill>
              <a:srgbClr val="909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6130290" y="5684520"/>
            <a:ext cx="0" cy="518159"/>
          </a:xfrm>
          <a:custGeom>
            <a:avLst/>
            <a:gdLst/>
            <a:ahLst/>
            <a:cxnLst/>
            <a:rect l="l" t="t" r="r" b="b"/>
            <a:pathLst>
              <a:path h="518160">
                <a:moveTo>
                  <a:pt x="0" y="0"/>
                </a:moveTo>
                <a:lnTo>
                  <a:pt x="0" y="518159"/>
                </a:lnTo>
              </a:path>
            </a:pathLst>
          </a:custGeom>
          <a:ln w="10160">
            <a:solidFill>
              <a:srgbClr val="909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5989320" y="6197600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>
                <a:moveTo>
                  <a:pt x="0" y="0"/>
                </a:moveTo>
                <a:lnTo>
                  <a:pt x="135889" y="0"/>
                </a:lnTo>
              </a:path>
            </a:pathLst>
          </a:custGeom>
          <a:ln w="10160">
            <a:solidFill>
              <a:srgbClr val="919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5994400" y="5694679"/>
            <a:ext cx="0" cy="497840"/>
          </a:xfrm>
          <a:custGeom>
            <a:avLst/>
            <a:gdLst/>
            <a:ahLst/>
            <a:cxnLst/>
            <a:rect l="l" t="t" r="r" b="b"/>
            <a:pathLst>
              <a:path h="497839">
                <a:moveTo>
                  <a:pt x="0" y="0"/>
                </a:moveTo>
                <a:lnTo>
                  <a:pt x="0" y="497840"/>
                </a:lnTo>
              </a:path>
            </a:pathLst>
          </a:custGeom>
          <a:ln w="10159">
            <a:solidFill>
              <a:srgbClr val="919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5989320" y="5689600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>
                <a:moveTo>
                  <a:pt x="0" y="0"/>
                </a:moveTo>
                <a:lnTo>
                  <a:pt x="135889" y="0"/>
                </a:lnTo>
              </a:path>
            </a:pathLst>
          </a:custGeom>
          <a:ln w="10159">
            <a:solidFill>
              <a:srgbClr val="919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6120129" y="5694679"/>
            <a:ext cx="0" cy="497840"/>
          </a:xfrm>
          <a:custGeom>
            <a:avLst/>
            <a:gdLst/>
            <a:ahLst/>
            <a:cxnLst/>
            <a:rect l="l" t="t" r="r" b="b"/>
            <a:pathLst>
              <a:path h="497839">
                <a:moveTo>
                  <a:pt x="0" y="0"/>
                </a:moveTo>
                <a:lnTo>
                  <a:pt x="0" y="497840"/>
                </a:lnTo>
              </a:path>
            </a:pathLst>
          </a:custGeom>
          <a:ln w="10160">
            <a:solidFill>
              <a:srgbClr val="919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5999479" y="6187440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570" y="0"/>
                </a:lnTo>
              </a:path>
            </a:pathLst>
          </a:custGeom>
          <a:ln w="10159">
            <a:solidFill>
              <a:srgbClr val="929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6004559" y="5704840"/>
            <a:ext cx="0" cy="477520"/>
          </a:xfrm>
          <a:custGeom>
            <a:avLst/>
            <a:gdLst/>
            <a:ahLst/>
            <a:cxnLst/>
            <a:rect l="l" t="t" r="r" b="b"/>
            <a:pathLst>
              <a:path h="477520">
                <a:moveTo>
                  <a:pt x="0" y="0"/>
                </a:moveTo>
                <a:lnTo>
                  <a:pt x="0" y="477520"/>
                </a:lnTo>
              </a:path>
            </a:pathLst>
          </a:custGeom>
          <a:ln w="10160">
            <a:solidFill>
              <a:srgbClr val="929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5999479" y="5699759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570" y="0"/>
                </a:lnTo>
              </a:path>
            </a:pathLst>
          </a:custGeom>
          <a:ln w="10159">
            <a:solidFill>
              <a:srgbClr val="929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6110604" y="5704840"/>
            <a:ext cx="0" cy="477520"/>
          </a:xfrm>
          <a:custGeom>
            <a:avLst/>
            <a:gdLst/>
            <a:ahLst/>
            <a:cxnLst/>
            <a:rect l="l" t="t" r="r" b="b"/>
            <a:pathLst>
              <a:path h="477520">
                <a:moveTo>
                  <a:pt x="0" y="0"/>
                </a:moveTo>
                <a:lnTo>
                  <a:pt x="0" y="477520"/>
                </a:lnTo>
              </a:path>
            </a:pathLst>
          </a:custGeom>
          <a:ln w="8889">
            <a:solidFill>
              <a:srgbClr val="929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6009640" y="6177915"/>
            <a:ext cx="96520" cy="0"/>
          </a:xfrm>
          <a:custGeom>
            <a:avLst/>
            <a:gdLst/>
            <a:ahLst/>
            <a:cxnLst/>
            <a:rect l="l" t="t" r="r" b="b"/>
            <a:pathLst>
              <a:path w="96520">
                <a:moveTo>
                  <a:pt x="0" y="0"/>
                </a:moveTo>
                <a:lnTo>
                  <a:pt x="96520" y="0"/>
                </a:lnTo>
              </a:path>
            </a:pathLst>
          </a:custGeom>
          <a:ln w="8890">
            <a:solidFill>
              <a:srgbClr val="939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014084" y="5713729"/>
            <a:ext cx="0" cy="459740"/>
          </a:xfrm>
          <a:custGeom>
            <a:avLst/>
            <a:gdLst/>
            <a:ahLst/>
            <a:cxnLst/>
            <a:rect l="l" t="t" r="r" b="b"/>
            <a:pathLst>
              <a:path h="459739">
                <a:moveTo>
                  <a:pt x="0" y="0"/>
                </a:moveTo>
                <a:lnTo>
                  <a:pt x="0" y="459740"/>
                </a:lnTo>
              </a:path>
            </a:pathLst>
          </a:custGeom>
          <a:ln w="8889">
            <a:solidFill>
              <a:srgbClr val="939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6009640" y="5709284"/>
            <a:ext cx="96520" cy="0"/>
          </a:xfrm>
          <a:custGeom>
            <a:avLst/>
            <a:gdLst/>
            <a:ahLst/>
            <a:cxnLst/>
            <a:rect l="l" t="t" r="r" b="b"/>
            <a:pathLst>
              <a:path w="96520">
                <a:moveTo>
                  <a:pt x="0" y="0"/>
                </a:moveTo>
                <a:lnTo>
                  <a:pt x="96520" y="0"/>
                </a:lnTo>
              </a:path>
            </a:pathLst>
          </a:custGeom>
          <a:ln w="8890">
            <a:solidFill>
              <a:srgbClr val="939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6101079" y="5713729"/>
            <a:ext cx="0" cy="459740"/>
          </a:xfrm>
          <a:custGeom>
            <a:avLst/>
            <a:gdLst/>
            <a:ahLst/>
            <a:cxnLst/>
            <a:rect l="l" t="t" r="r" b="b"/>
            <a:pathLst>
              <a:path h="459739">
                <a:moveTo>
                  <a:pt x="0" y="0"/>
                </a:moveTo>
                <a:lnTo>
                  <a:pt x="0" y="459740"/>
                </a:lnTo>
              </a:path>
            </a:pathLst>
          </a:custGeom>
          <a:ln w="10160">
            <a:solidFill>
              <a:srgbClr val="939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6018529" y="6163309"/>
            <a:ext cx="77470" cy="10160"/>
          </a:xfrm>
          <a:custGeom>
            <a:avLst/>
            <a:gdLst/>
            <a:ahLst/>
            <a:cxnLst/>
            <a:rect l="l" t="t" r="r" b="b"/>
            <a:pathLst>
              <a:path w="77470" h="10160">
                <a:moveTo>
                  <a:pt x="0" y="10159"/>
                </a:moveTo>
                <a:lnTo>
                  <a:pt x="77470" y="10159"/>
                </a:lnTo>
                <a:lnTo>
                  <a:pt x="77470" y="0"/>
                </a:lnTo>
                <a:lnTo>
                  <a:pt x="0" y="0"/>
                </a:lnTo>
                <a:lnTo>
                  <a:pt x="0" y="10159"/>
                </a:lnTo>
                <a:close/>
              </a:path>
            </a:pathLst>
          </a:custGeom>
          <a:solidFill>
            <a:srgbClr val="9494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6023609" y="5723890"/>
            <a:ext cx="0" cy="439420"/>
          </a:xfrm>
          <a:custGeom>
            <a:avLst/>
            <a:gdLst/>
            <a:ahLst/>
            <a:cxnLst/>
            <a:rect l="l" t="t" r="r" b="b"/>
            <a:pathLst>
              <a:path h="439420">
                <a:moveTo>
                  <a:pt x="0" y="0"/>
                </a:moveTo>
                <a:lnTo>
                  <a:pt x="0" y="439420"/>
                </a:lnTo>
              </a:path>
            </a:pathLst>
          </a:custGeom>
          <a:ln w="10160">
            <a:solidFill>
              <a:srgbClr val="949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6018529" y="5713729"/>
            <a:ext cx="77470" cy="10160"/>
          </a:xfrm>
          <a:custGeom>
            <a:avLst/>
            <a:gdLst/>
            <a:ahLst/>
            <a:cxnLst/>
            <a:rect l="l" t="t" r="r" b="b"/>
            <a:pathLst>
              <a:path w="77470" h="10160">
                <a:moveTo>
                  <a:pt x="0" y="10160"/>
                </a:moveTo>
                <a:lnTo>
                  <a:pt x="77470" y="10160"/>
                </a:lnTo>
                <a:lnTo>
                  <a:pt x="77470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9494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6091554" y="5723890"/>
            <a:ext cx="0" cy="439420"/>
          </a:xfrm>
          <a:custGeom>
            <a:avLst/>
            <a:gdLst/>
            <a:ahLst/>
            <a:cxnLst/>
            <a:rect l="l" t="t" r="r" b="b"/>
            <a:pathLst>
              <a:path h="439420">
                <a:moveTo>
                  <a:pt x="0" y="0"/>
                </a:moveTo>
                <a:lnTo>
                  <a:pt x="0" y="439420"/>
                </a:lnTo>
              </a:path>
            </a:pathLst>
          </a:custGeom>
          <a:ln w="8889">
            <a:solidFill>
              <a:srgbClr val="949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6028690" y="6153150"/>
            <a:ext cx="58419" cy="10160"/>
          </a:xfrm>
          <a:custGeom>
            <a:avLst/>
            <a:gdLst/>
            <a:ahLst/>
            <a:cxnLst/>
            <a:rect l="l" t="t" r="r" b="b"/>
            <a:pathLst>
              <a:path w="58420" h="10160">
                <a:moveTo>
                  <a:pt x="0" y="10159"/>
                </a:moveTo>
                <a:lnTo>
                  <a:pt x="58420" y="10159"/>
                </a:lnTo>
                <a:lnTo>
                  <a:pt x="58420" y="0"/>
                </a:lnTo>
                <a:lnTo>
                  <a:pt x="0" y="0"/>
                </a:lnTo>
                <a:lnTo>
                  <a:pt x="0" y="10159"/>
                </a:lnTo>
                <a:close/>
              </a:path>
            </a:pathLst>
          </a:custGeom>
          <a:solidFill>
            <a:srgbClr val="959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6033770" y="5734050"/>
            <a:ext cx="0" cy="419100"/>
          </a:xfrm>
          <a:custGeom>
            <a:avLst/>
            <a:gdLst/>
            <a:ahLst/>
            <a:cxnLst/>
            <a:rect l="l" t="t" r="r" b="b"/>
            <a:pathLst>
              <a:path h="419100">
                <a:moveTo>
                  <a:pt x="0" y="0"/>
                </a:moveTo>
                <a:lnTo>
                  <a:pt x="0" y="419100"/>
                </a:lnTo>
              </a:path>
            </a:pathLst>
          </a:custGeom>
          <a:ln w="10160">
            <a:solidFill>
              <a:srgbClr val="959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6028690" y="5723890"/>
            <a:ext cx="58419" cy="10160"/>
          </a:xfrm>
          <a:custGeom>
            <a:avLst/>
            <a:gdLst/>
            <a:ahLst/>
            <a:cxnLst/>
            <a:rect l="l" t="t" r="r" b="b"/>
            <a:pathLst>
              <a:path w="58420" h="10160">
                <a:moveTo>
                  <a:pt x="0" y="10160"/>
                </a:moveTo>
                <a:lnTo>
                  <a:pt x="58420" y="10160"/>
                </a:lnTo>
                <a:lnTo>
                  <a:pt x="58420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959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6082029" y="5734050"/>
            <a:ext cx="0" cy="419100"/>
          </a:xfrm>
          <a:custGeom>
            <a:avLst/>
            <a:gdLst/>
            <a:ahLst/>
            <a:cxnLst/>
            <a:rect l="l" t="t" r="r" b="b"/>
            <a:pathLst>
              <a:path h="419100">
                <a:moveTo>
                  <a:pt x="0" y="0"/>
                </a:moveTo>
                <a:lnTo>
                  <a:pt x="0" y="419100"/>
                </a:lnTo>
              </a:path>
            </a:pathLst>
          </a:custGeom>
          <a:ln w="10160">
            <a:solidFill>
              <a:srgbClr val="959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6038850" y="6144259"/>
            <a:ext cx="38100" cy="8890"/>
          </a:xfrm>
          <a:custGeom>
            <a:avLst/>
            <a:gdLst/>
            <a:ahLst/>
            <a:cxnLst/>
            <a:rect l="l" t="t" r="r" b="b"/>
            <a:pathLst>
              <a:path w="38100" h="8889">
                <a:moveTo>
                  <a:pt x="0" y="8889"/>
                </a:moveTo>
                <a:lnTo>
                  <a:pt x="38100" y="8889"/>
                </a:lnTo>
                <a:lnTo>
                  <a:pt x="38100" y="0"/>
                </a:lnTo>
                <a:lnTo>
                  <a:pt x="0" y="0"/>
                </a:lnTo>
                <a:lnTo>
                  <a:pt x="0" y="8889"/>
                </a:lnTo>
                <a:close/>
              </a:path>
            </a:pathLst>
          </a:custGeom>
          <a:solidFill>
            <a:srgbClr val="969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6043295" y="574294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20"/>
                </a:lnTo>
              </a:path>
            </a:pathLst>
          </a:custGeom>
          <a:ln w="8889">
            <a:solidFill>
              <a:srgbClr val="969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6038850" y="5734050"/>
            <a:ext cx="38100" cy="8890"/>
          </a:xfrm>
          <a:custGeom>
            <a:avLst/>
            <a:gdLst/>
            <a:ahLst/>
            <a:cxnLst/>
            <a:rect l="l" t="t" r="r" b="b"/>
            <a:pathLst>
              <a:path w="38100" h="8889">
                <a:moveTo>
                  <a:pt x="0" y="8889"/>
                </a:moveTo>
                <a:lnTo>
                  <a:pt x="38100" y="8889"/>
                </a:lnTo>
                <a:lnTo>
                  <a:pt x="38100" y="0"/>
                </a:lnTo>
                <a:lnTo>
                  <a:pt x="0" y="0"/>
                </a:lnTo>
                <a:lnTo>
                  <a:pt x="0" y="8889"/>
                </a:lnTo>
                <a:close/>
              </a:path>
            </a:pathLst>
          </a:custGeom>
          <a:solidFill>
            <a:srgbClr val="969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6071870" y="574294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20"/>
                </a:lnTo>
              </a:path>
            </a:pathLst>
          </a:custGeom>
          <a:ln w="10160">
            <a:solidFill>
              <a:srgbClr val="969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6057265" y="574294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20"/>
                </a:lnTo>
              </a:path>
            </a:pathLst>
          </a:custGeom>
          <a:ln w="19050">
            <a:solidFill>
              <a:srgbClr val="999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5562600" y="5257800"/>
            <a:ext cx="990600" cy="1371600"/>
          </a:xfrm>
          <a:custGeom>
            <a:avLst/>
            <a:gdLst/>
            <a:ahLst/>
            <a:cxnLst/>
            <a:rect l="l" t="t" r="r" b="b"/>
            <a:pathLst>
              <a:path w="990600" h="1371600">
                <a:moveTo>
                  <a:pt x="4953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990600" y="0"/>
                </a:lnTo>
                <a:lnTo>
                  <a:pt x="990600" y="1371600"/>
                </a:lnTo>
                <a:lnTo>
                  <a:pt x="495300" y="1371600"/>
                </a:lnTo>
                <a:close/>
              </a:path>
            </a:pathLst>
          </a:custGeom>
          <a:ln w="93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162800" y="4724400"/>
            <a:ext cx="1428750" cy="1085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772400" y="2894329"/>
            <a:ext cx="814070" cy="9055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5864859" y="5562600"/>
            <a:ext cx="535939" cy="838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6934200" y="5866129"/>
            <a:ext cx="1028700" cy="73532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7162800" y="6019800"/>
            <a:ext cx="609600" cy="3695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4533900" y="5408929"/>
            <a:ext cx="647700" cy="69722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4648200" y="5486400"/>
            <a:ext cx="364489" cy="457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688340" y="796290"/>
            <a:ext cx="8047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Every complete sentence</a:t>
            </a:r>
            <a:r>
              <a:rPr sz="3600" spc="-80" dirty="0"/>
              <a:t> </a:t>
            </a:r>
            <a:r>
              <a:rPr sz="3600" spc="-10" dirty="0"/>
              <a:t>contains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1059180" y="1344929"/>
            <a:ext cx="7166609" cy="2937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5605">
              <a:lnSpc>
                <a:spcPts val="4025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two parts: </a:t>
            </a:r>
            <a:r>
              <a:rPr sz="3600" dirty="0">
                <a:solidFill>
                  <a:srgbClr val="C0EDFF"/>
                </a:solidFill>
                <a:latin typeface="Consolas"/>
                <a:cs typeface="Consolas"/>
              </a:rPr>
              <a:t>a </a:t>
            </a:r>
            <a:r>
              <a:rPr sz="3600" spc="-5" dirty="0">
                <a:solidFill>
                  <a:srgbClr val="4D5A6E"/>
                </a:solidFill>
                <a:latin typeface="Consolas"/>
                <a:cs typeface="Consolas"/>
              </a:rPr>
              <a:t>subject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and</a:t>
            </a:r>
            <a:r>
              <a:rPr sz="3600" spc="2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dirty="0">
                <a:solidFill>
                  <a:srgbClr val="C0EDFF"/>
                </a:solidFill>
                <a:latin typeface="Consolas"/>
                <a:cs typeface="Consolas"/>
              </a:rPr>
              <a:t>a</a:t>
            </a:r>
            <a:endParaRPr sz="3600">
              <a:latin typeface="Consolas"/>
              <a:cs typeface="Consolas"/>
            </a:endParaRPr>
          </a:p>
          <a:p>
            <a:pPr marL="12700">
              <a:lnSpc>
                <a:spcPts val="4505"/>
              </a:lnSpc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The </a:t>
            </a:r>
            <a:r>
              <a:rPr sz="4000" b="1" spc="-254" dirty="0">
                <a:solidFill>
                  <a:srgbClr val="4D5A6E"/>
                </a:solidFill>
                <a:latin typeface="Corbel"/>
                <a:cs typeface="Corbel"/>
              </a:rPr>
              <a:t>subjec</a:t>
            </a:r>
            <a:r>
              <a:rPr sz="5400" spc="-382" baseline="-3086" dirty="0">
                <a:solidFill>
                  <a:srgbClr val="5E7690"/>
                </a:solidFill>
                <a:latin typeface="Consolas"/>
                <a:cs typeface="Consolas"/>
              </a:rPr>
              <a:t>p</a:t>
            </a:r>
            <a:r>
              <a:rPr sz="4000" b="1" spc="-254" dirty="0">
                <a:solidFill>
                  <a:srgbClr val="4D5A6E"/>
                </a:solidFill>
                <a:latin typeface="Corbel"/>
                <a:cs typeface="Corbel"/>
              </a:rPr>
              <a:t>t 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r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is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e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w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di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c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a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t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t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(</a:t>
            </a:r>
            <a:r>
              <a:rPr sz="5400" spc="-1327" baseline="-3086" dirty="0">
                <a:solidFill>
                  <a:srgbClr val="5E7690"/>
                </a:solidFill>
                <a:latin typeface="Consolas"/>
                <a:cs typeface="Consolas"/>
              </a:rPr>
              <a:t>e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o</a:t>
            </a:r>
            <a:r>
              <a:rPr sz="5400" spc="-1327" baseline="-3086" dirty="0">
                <a:solidFill>
                  <a:srgbClr val="C0EDFF"/>
                </a:solidFill>
                <a:latin typeface="Consolas"/>
                <a:cs typeface="Consolas"/>
              </a:rPr>
              <a:t>.</a:t>
            </a:r>
            <a:r>
              <a:rPr sz="4000" spc="-885" dirty="0">
                <a:solidFill>
                  <a:srgbClr val="FFFFFF"/>
                </a:solidFill>
                <a:latin typeface="Corbel"/>
                <a:cs typeface="Corbel"/>
              </a:rPr>
              <a:t>r</a:t>
            </a:r>
            <a:r>
              <a:rPr sz="4000" spc="-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whom)</a:t>
            </a:r>
            <a:r>
              <a:rPr sz="4000" spc="-16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the</a:t>
            </a:r>
            <a:endParaRPr sz="4000">
              <a:latin typeface="Corbel"/>
              <a:cs typeface="Corbel"/>
            </a:endParaRPr>
          </a:p>
          <a:p>
            <a:pPr marL="356235" marR="86360">
              <a:lnSpc>
                <a:spcPct val="100000"/>
              </a:lnSpc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sentence </a:t>
            </a:r>
            <a:r>
              <a:rPr sz="4000" dirty="0">
                <a:solidFill>
                  <a:srgbClr val="FFFFFF"/>
                </a:solidFill>
                <a:latin typeface="Corbel"/>
                <a:cs typeface="Corbel"/>
              </a:rPr>
              <a:t>is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about,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while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the  </a:t>
            </a:r>
            <a:r>
              <a:rPr sz="4000" b="1" spc="-10" dirty="0">
                <a:solidFill>
                  <a:srgbClr val="5E7690"/>
                </a:solidFill>
                <a:latin typeface="Corbel"/>
                <a:cs typeface="Corbel"/>
              </a:rPr>
              <a:t>predicate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tells something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about 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the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subject.</a:t>
            </a:r>
            <a:endParaRPr sz="4000">
              <a:latin typeface="Corbel"/>
              <a:cs typeface="Corbe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6400800" y="4419600"/>
            <a:ext cx="2133600" cy="20662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751569" y="489267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4490" y="489267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751569" y="4932679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4932679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51569" y="4973320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4490" y="4973320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751569" y="501459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501459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751569" y="5054600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4490" y="5054600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751569" y="5094604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5094604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51569" y="513524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4490" y="513524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51569" y="5176520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5176520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751569" y="521652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4490" y="521652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763269" y="948690"/>
            <a:ext cx="7062470" cy="57899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88265" marR="5080">
              <a:lnSpc>
                <a:spcPts val="4790"/>
              </a:lnSpc>
              <a:spcBef>
                <a:spcPts val="265"/>
              </a:spcBef>
            </a:pP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Can you find </a:t>
            </a:r>
            <a:r>
              <a:rPr sz="4000" spc="-5" dirty="0">
                <a:solidFill>
                  <a:srgbClr val="C0EDFF"/>
                </a:solidFill>
                <a:latin typeface="Consolas"/>
                <a:cs typeface="Consolas"/>
              </a:rPr>
              <a:t>the</a:t>
            </a:r>
            <a:r>
              <a:rPr sz="4000" spc="-10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compound  subjects?</a:t>
            </a:r>
            <a:endParaRPr sz="4000">
              <a:latin typeface="Consolas"/>
              <a:cs typeface="Consolas"/>
            </a:endParaRPr>
          </a:p>
          <a:p>
            <a:pPr marL="12700" marR="3289300">
              <a:lnSpc>
                <a:spcPct val="101400"/>
              </a:lnSpc>
              <a:spcBef>
                <a:spcPts val="1585"/>
              </a:spcBef>
              <a:tabLst>
                <a:tab pos="1958339" algn="l"/>
              </a:tabLst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Team pennants,  rock posters</a:t>
            </a:r>
            <a:r>
              <a:rPr sz="4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and  family  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photographs 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covered	the  boy's bedroom  walls.</a:t>
            </a:r>
            <a:endParaRPr sz="4000">
              <a:latin typeface="Arial"/>
              <a:cs typeface="Arial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419600" y="3879850"/>
            <a:ext cx="4400550" cy="2978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382000" y="4876800"/>
            <a:ext cx="369570" cy="373380"/>
          </a:xfrm>
          <a:custGeom>
            <a:avLst/>
            <a:gdLst/>
            <a:ahLst/>
            <a:cxnLst/>
            <a:rect l="l" t="t" r="r" b="b"/>
            <a:pathLst>
              <a:path w="369570" h="373379">
                <a:moveTo>
                  <a:pt x="369570" y="0"/>
                </a:moveTo>
                <a:lnTo>
                  <a:pt x="0" y="0"/>
                </a:lnTo>
                <a:lnTo>
                  <a:pt x="0" y="373380"/>
                </a:lnTo>
                <a:lnTo>
                  <a:pt x="369570" y="373380"/>
                </a:lnTo>
                <a:lnTo>
                  <a:pt x="369570" y="0"/>
                </a:lnTo>
                <a:close/>
              </a:path>
            </a:pathLst>
          </a:custGeom>
          <a:solidFill>
            <a:srgbClr val="FF6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382000" y="4876800"/>
            <a:ext cx="369570" cy="373380"/>
          </a:xfrm>
          <a:custGeom>
            <a:avLst/>
            <a:gdLst/>
            <a:ahLst/>
            <a:cxnLst/>
            <a:rect l="l" t="t" r="r" b="b"/>
            <a:pathLst>
              <a:path w="369570" h="373379">
                <a:moveTo>
                  <a:pt x="185420" y="373380"/>
                </a:moveTo>
                <a:lnTo>
                  <a:pt x="0" y="373380"/>
                </a:lnTo>
                <a:lnTo>
                  <a:pt x="0" y="0"/>
                </a:lnTo>
                <a:lnTo>
                  <a:pt x="369570" y="0"/>
                </a:lnTo>
                <a:lnTo>
                  <a:pt x="369570" y="373380"/>
                </a:lnTo>
                <a:lnTo>
                  <a:pt x="185420" y="373380"/>
                </a:lnTo>
                <a:close/>
              </a:path>
            </a:pathLst>
          </a:custGeom>
          <a:ln w="93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349490" y="4951095"/>
            <a:ext cx="398780" cy="0"/>
          </a:xfrm>
          <a:custGeom>
            <a:avLst/>
            <a:gdLst/>
            <a:ahLst/>
            <a:cxnLst/>
            <a:rect l="l" t="t" r="r" b="b"/>
            <a:pathLst>
              <a:path w="398779">
                <a:moveTo>
                  <a:pt x="0" y="0"/>
                </a:moveTo>
                <a:lnTo>
                  <a:pt x="398779" y="0"/>
                </a:lnTo>
              </a:path>
            </a:pathLst>
          </a:custGeom>
          <a:ln w="381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351394" y="4508500"/>
            <a:ext cx="0" cy="440690"/>
          </a:xfrm>
          <a:custGeom>
            <a:avLst/>
            <a:gdLst/>
            <a:ahLst/>
            <a:cxnLst/>
            <a:rect l="l" t="t" r="r" b="b"/>
            <a:pathLst>
              <a:path h="440689">
                <a:moveTo>
                  <a:pt x="0" y="0"/>
                </a:moveTo>
                <a:lnTo>
                  <a:pt x="0" y="440689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349490" y="4506595"/>
            <a:ext cx="398780" cy="0"/>
          </a:xfrm>
          <a:custGeom>
            <a:avLst/>
            <a:gdLst/>
            <a:ahLst/>
            <a:cxnLst/>
            <a:rect l="l" t="t" r="r" b="b"/>
            <a:pathLst>
              <a:path w="398779">
                <a:moveTo>
                  <a:pt x="0" y="0"/>
                </a:moveTo>
                <a:lnTo>
                  <a:pt x="398779" y="0"/>
                </a:lnTo>
              </a:path>
            </a:pathLst>
          </a:custGeom>
          <a:ln w="381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746365" y="4508500"/>
            <a:ext cx="0" cy="440690"/>
          </a:xfrm>
          <a:custGeom>
            <a:avLst/>
            <a:gdLst/>
            <a:ahLst/>
            <a:cxnLst/>
            <a:rect l="l" t="t" r="r" b="b"/>
            <a:pathLst>
              <a:path h="440689">
                <a:moveTo>
                  <a:pt x="0" y="0"/>
                </a:moveTo>
                <a:lnTo>
                  <a:pt x="0" y="440689"/>
                </a:lnTo>
              </a:path>
            </a:pathLst>
          </a:custGeom>
          <a:ln w="381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353300" y="4947284"/>
            <a:ext cx="391160" cy="0"/>
          </a:xfrm>
          <a:custGeom>
            <a:avLst/>
            <a:gdLst/>
            <a:ahLst/>
            <a:cxnLst/>
            <a:rect l="l" t="t" r="r" b="b"/>
            <a:pathLst>
              <a:path w="391159">
                <a:moveTo>
                  <a:pt x="0" y="0"/>
                </a:moveTo>
                <a:lnTo>
                  <a:pt x="391159" y="0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355205" y="4512309"/>
            <a:ext cx="0" cy="433070"/>
          </a:xfrm>
          <a:custGeom>
            <a:avLst/>
            <a:gdLst/>
            <a:ahLst/>
            <a:cxnLst/>
            <a:rect l="l" t="t" r="r" b="b"/>
            <a:pathLst>
              <a:path h="433070">
                <a:moveTo>
                  <a:pt x="0" y="0"/>
                </a:moveTo>
                <a:lnTo>
                  <a:pt x="0" y="433070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353300" y="4510404"/>
            <a:ext cx="391160" cy="0"/>
          </a:xfrm>
          <a:custGeom>
            <a:avLst/>
            <a:gdLst/>
            <a:ahLst/>
            <a:cxnLst/>
            <a:rect l="l" t="t" r="r" b="b"/>
            <a:pathLst>
              <a:path w="391159">
                <a:moveTo>
                  <a:pt x="0" y="0"/>
                </a:moveTo>
                <a:lnTo>
                  <a:pt x="391159" y="0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742555" y="4512309"/>
            <a:ext cx="0" cy="433070"/>
          </a:xfrm>
          <a:custGeom>
            <a:avLst/>
            <a:gdLst/>
            <a:ahLst/>
            <a:cxnLst/>
            <a:rect l="l" t="t" r="r" b="b"/>
            <a:pathLst>
              <a:path h="433070">
                <a:moveTo>
                  <a:pt x="0" y="0"/>
                </a:moveTo>
                <a:lnTo>
                  <a:pt x="0" y="433069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357109" y="4943475"/>
            <a:ext cx="383540" cy="0"/>
          </a:xfrm>
          <a:custGeom>
            <a:avLst/>
            <a:gdLst/>
            <a:ahLst/>
            <a:cxnLst/>
            <a:rect l="l" t="t" r="r" b="b"/>
            <a:pathLst>
              <a:path w="383540">
                <a:moveTo>
                  <a:pt x="0" y="0"/>
                </a:moveTo>
                <a:lnTo>
                  <a:pt x="383540" y="0"/>
                </a:lnTo>
              </a:path>
            </a:pathLst>
          </a:custGeom>
          <a:ln w="381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359015" y="4516120"/>
            <a:ext cx="0" cy="425450"/>
          </a:xfrm>
          <a:custGeom>
            <a:avLst/>
            <a:gdLst/>
            <a:ahLst/>
            <a:cxnLst/>
            <a:rect l="l" t="t" r="r" b="b"/>
            <a:pathLst>
              <a:path h="425450">
                <a:moveTo>
                  <a:pt x="0" y="0"/>
                </a:moveTo>
                <a:lnTo>
                  <a:pt x="0" y="425449"/>
                </a:lnTo>
              </a:path>
            </a:pathLst>
          </a:custGeom>
          <a:ln w="381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357109" y="4514215"/>
            <a:ext cx="383540" cy="0"/>
          </a:xfrm>
          <a:custGeom>
            <a:avLst/>
            <a:gdLst/>
            <a:ahLst/>
            <a:cxnLst/>
            <a:rect l="l" t="t" r="r" b="b"/>
            <a:pathLst>
              <a:path w="383540">
                <a:moveTo>
                  <a:pt x="0" y="0"/>
                </a:moveTo>
                <a:lnTo>
                  <a:pt x="383540" y="0"/>
                </a:lnTo>
              </a:path>
            </a:pathLst>
          </a:custGeom>
          <a:ln w="381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738744" y="4516120"/>
            <a:ext cx="0" cy="425450"/>
          </a:xfrm>
          <a:custGeom>
            <a:avLst/>
            <a:gdLst/>
            <a:ahLst/>
            <a:cxnLst/>
            <a:rect l="l" t="t" r="r" b="b"/>
            <a:pathLst>
              <a:path h="425450">
                <a:moveTo>
                  <a:pt x="0" y="0"/>
                </a:moveTo>
                <a:lnTo>
                  <a:pt x="0" y="425449"/>
                </a:lnTo>
              </a:path>
            </a:pathLst>
          </a:custGeom>
          <a:ln w="3809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60919" y="4939029"/>
            <a:ext cx="375920" cy="0"/>
          </a:xfrm>
          <a:custGeom>
            <a:avLst/>
            <a:gdLst/>
            <a:ahLst/>
            <a:cxnLst/>
            <a:rect l="l" t="t" r="r" b="b"/>
            <a:pathLst>
              <a:path w="375920">
                <a:moveTo>
                  <a:pt x="0" y="0"/>
                </a:moveTo>
                <a:lnTo>
                  <a:pt x="375920" y="0"/>
                </a:lnTo>
              </a:path>
            </a:pathLst>
          </a:custGeom>
          <a:ln w="508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362825" y="4519929"/>
            <a:ext cx="0" cy="416559"/>
          </a:xfrm>
          <a:custGeom>
            <a:avLst/>
            <a:gdLst/>
            <a:ahLst/>
            <a:cxnLst/>
            <a:rect l="l" t="t" r="r" b="b"/>
            <a:pathLst>
              <a:path h="416560">
                <a:moveTo>
                  <a:pt x="0" y="0"/>
                </a:moveTo>
                <a:lnTo>
                  <a:pt x="0" y="416560"/>
                </a:lnTo>
              </a:path>
            </a:pathLst>
          </a:custGeom>
          <a:ln w="3809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360919" y="4518025"/>
            <a:ext cx="375920" cy="0"/>
          </a:xfrm>
          <a:custGeom>
            <a:avLst/>
            <a:gdLst/>
            <a:ahLst/>
            <a:cxnLst/>
            <a:rect l="l" t="t" r="r" b="b"/>
            <a:pathLst>
              <a:path w="375920">
                <a:moveTo>
                  <a:pt x="0" y="0"/>
                </a:moveTo>
                <a:lnTo>
                  <a:pt x="375920" y="0"/>
                </a:lnTo>
              </a:path>
            </a:pathLst>
          </a:custGeom>
          <a:ln w="3809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734934" y="4519929"/>
            <a:ext cx="0" cy="416559"/>
          </a:xfrm>
          <a:custGeom>
            <a:avLst/>
            <a:gdLst/>
            <a:ahLst/>
            <a:cxnLst/>
            <a:rect l="l" t="t" r="r" b="b"/>
            <a:pathLst>
              <a:path h="416560">
                <a:moveTo>
                  <a:pt x="0" y="0"/>
                </a:moveTo>
                <a:lnTo>
                  <a:pt x="0" y="416560"/>
                </a:lnTo>
              </a:path>
            </a:pathLst>
          </a:custGeom>
          <a:ln w="381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364730" y="4934584"/>
            <a:ext cx="368300" cy="0"/>
          </a:xfrm>
          <a:custGeom>
            <a:avLst/>
            <a:gdLst/>
            <a:ahLst/>
            <a:cxnLst/>
            <a:rect l="l" t="t" r="r" b="b"/>
            <a:pathLst>
              <a:path w="368300">
                <a:moveTo>
                  <a:pt x="0" y="0"/>
                </a:moveTo>
                <a:lnTo>
                  <a:pt x="368300" y="0"/>
                </a:lnTo>
              </a:path>
            </a:pathLst>
          </a:custGeom>
          <a:ln w="3809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366634" y="4523740"/>
            <a:ext cx="0" cy="408940"/>
          </a:xfrm>
          <a:custGeom>
            <a:avLst/>
            <a:gdLst/>
            <a:ahLst/>
            <a:cxnLst/>
            <a:rect l="l" t="t" r="r" b="b"/>
            <a:pathLst>
              <a:path h="408939">
                <a:moveTo>
                  <a:pt x="0" y="0"/>
                </a:moveTo>
                <a:lnTo>
                  <a:pt x="0" y="408940"/>
                </a:lnTo>
              </a:path>
            </a:pathLst>
          </a:custGeom>
          <a:ln w="3810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364730" y="4521834"/>
            <a:ext cx="368300" cy="0"/>
          </a:xfrm>
          <a:custGeom>
            <a:avLst/>
            <a:gdLst/>
            <a:ahLst/>
            <a:cxnLst/>
            <a:rect l="l" t="t" r="r" b="b"/>
            <a:pathLst>
              <a:path w="368300">
                <a:moveTo>
                  <a:pt x="0" y="0"/>
                </a:moveTo>
                <a:lnTo>
                  <a:pt x="368300" y="0"/>
                </a:lnTo>
              </a:path>
            </a:pathLst>
          </a:custGeom>
          <a:ln w="3810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731125" y="4523740"/>
            <a:ext cx="0" cy="408940"/>
          </a:xfrm>
          <a:custGeom>
            <a:avLst/>
            <a:gdLst/>
            <a:ahLst/>
            <a:cxnLst/>
            <a:rect l="l" t="t" r="r" b="b"/>
            <a:pathLst>
              <a:path h="408939">
                <a:moveTo>
                  <a:pt x="0" y="0"/>
                </a:moveTo>
                <a:lnTo>
                  <a:pt x="0" y="408940"/>
                </a:lnTo>
              </a:path>
            </a:pathLst>
          </a:custGeom>
          <a:ln w="3809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368540" y="4930775"/>
            <a:ext cx="360680" cy="0"/>
          </a:xfrm>
          <a:custGeom>
            <a:avLst/>
            <a:gdLst/>
            <a:ahLst/>
            <a:cxnLst/>
            <a:rect l="l" t="t" r="r" b="b"/>
            <a:pathLst>
              <a:path w="360679">
                <a:moveTo>
                  <a:pt x="0" y="0"/>
                </a:moveTo>
                <a:lnTo>
                  <a:pt x="360679" y="0"/>
                </a:lnTo>
              </a:path>
            </a:pathLst>
          </a:custGeom>
          <a:ln w="381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370444" y="452755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19"/>
                </a:lnTo>
              </a:path>
            </a:pathLst>
          </a:custGeom>
          <a:ln w="3809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368540" y="4525645"/>
            <a:ext cx="360680" cy="0"/>
          </a:xfrm>
          <a:custGeom>
            <a:avLst/>
            <a:gdLst/>
            <a:ahLst/>
            <a:cxnLst/>
            <a:rect l="l" t="t" r="r" b="b"/>
            <a:pathLst>
              <a:path w="360679">
                <a:moveTo>
                  <a:pt x="0" y="0"/>
                </a:moveTo>
                <a:lnTo>
                  <a:pt x="360679" y="0"/>
                </a:lnTo>
              </a:path>
            </a:pathLst>
          </a:custGeom>
          <a:ln w="381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727315" y="452755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19"/>
                </a:lnTo>
              </a:path>
            </a:pathLst>
          </a:custGeom>
          <a:ln w="381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372350" y="4926965"/>
            <a:ext cx="353060" cy="0"/>
          </a:xfrm>
          <a:custGeom>
            <a:avLst/>
            <a:gdLst/>
            <a:ahLst/>
            <a:cxnLst/>
            <a:rect l="l" t="t" r="r" b="b"/>
            <a:pathLst>
              <a:path w="353059">
                <a:moveTo>
                  <a:pt x="0" y="0"/>
                </a:moveTo>
                <a:lnTo>
                  <a:pt x="353059" y="0"/>
                </a:lnTo>
              </a:path>
            </a:pathLst>
          </a:custGeom>
          <a:ln w="3810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374255" y="4532629"/>
            <a:ext cx="0" cy="392430"/>
          </a:xfrm>
          <a:custGeom>
            <a:avLst/>
            <a:gdLst/>
            <a:ahLst/>
            <a:cxnLst/>
            <a:rect l="l" t="t" r="r" b="b"/>
            <a:pathLst>
              <a:path h="392429">
                <a:moveTo>
                  <a:pt x="0" y="0"/>
                </a:moveTo>
                <a:lnTo>
                  <a:pt x="0" y="392430"/>
                </a:lnTo>
              </a:path>
            </a:pathLst>
          </a:custGeom>
          <a:ln w="380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372350" y="4530090"/>
            <a:ext cx="353060" cy="0"/>
          </a:xfrm>
          <a:custGeom>
            <a:avLst/>
            <a:gdLst/>
            <a:ahLst/>
            <a:cxnLst/>
            <a:rect l="l" t="t" r="r" b="b"/>
            <a:pathLst>
              <a:path w="353059">
                <a:moveTo>
                  <a:pt x="0" y="0"/>
                </a:moveTo>
                <a:lnTo>
                  <a:pt x="353059" y="0"/>
                </a:lnTo>
              </a:path>
            </a:pathLst>
          </a:custGeom>
          <a:ln w="507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722869" y="4532629"/>
            <a:ext cx="0" cy="392430"/>
          </a:xfrm>
          <a:custGeom>
            <a:avLst/>
            <a:gdLst/>
            <a:ahLst/>
            <a:cxnLst/>
            <a:rect l="l" t="t" r="r" b="b"/>
            <a:pathLst>
              <a:path h="392429">
                <a:moveTo>
                  <a:pt x="0" y="0"/>
                </a:moveTo>
                <a:lnTo>
                  <a:pt x="0" y="392430"/>
                </a:lnTo>
              </a:path>
            </a:pathLst>
          </a:custGeom>
          <a:ln w="507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376159" y="4923154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>
                <a:moveTo>
                  <a:pt x="0" y="0"/>
                </a:moveTo>
                <a:lnTo>
                  <a:pt x="344170" y="0"/>
                </a:lnTo>
              </a:path>
            </a:pathLst>
          </a:custGeom>
          <a:ln w="3809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378700" y="4536440"/>
            <a:ext cx="0" cy="384810"/>
          </a:xfrm>
          <a:custGeom>
            <a:avLst/>
            <a:gdLst/>
            <a:ahLst/>
            <a:cxnLst/>
            <a:rect l="l" t="t" r="r" b="b"/>
            <a:pathLst>
              <a:path h="384810">
                <a:moveTo>
                  <a:pt x="0" y="0"/>
                </a:moveTo>
                <a:lnTo>
                  <a:pt x="0" y="384810"/>
                </a:lnTo>
              </a:path>
            </a:pathLst>
          </a:custGeom>
          <a:ln w="508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376159" y="4534534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>
                <a:moveTo>
                  <a:pt x="0" y="0"/>
                </a:moveTo>
                <a:lnTo>
                  <a:pt x="344170" y="0"/>
                </a:lnTo>
              </a:path>
            </a:pathLst>
          </a:custGeom>
          <a:ln w="381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718425" y="4536440"/>
            <a:ext cx="0" cy="384810"/>
          </a:xfrm>
          <a:custGeom>
            <a:avLst/>
            <a:gdLst/>
            <a:ahLst/>
            <a:cxnLst/>
            <a:rect l="l" t="t" r="r" b="b"/>
            <a:pathLst>
              <a:path h="384810">
                <a:moveTo>
                  <a:pt x="0" y="0"/>
                </a:moveTo>
                <a:lnTo>
                  <a:pt x="0" y="384810"/>
                </a:lnTo>
              </a:path>
            </a:pathLst>
          </a:custGeom>
          <a:ln w="3809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381240" y="4919345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79" y="0"/>
                </a:lnTo>
              </a:path>
            </a:pathLst>
          </a:custGeom>
          <a:ln w="3810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382509" y="4538979"/>
            <a:ext cx="0" cy="378460"/>
          </a:xfrm>
          <a:custGeom>
            <a:avLst/>
            <a:gdLst/>
            <a:ahLst/>
            <a:cxnLst/>
            <a:rect l="l" t="t" r="r" b="b"/>
            <a:pathLst>
              <a:path h="378460">
                <a:moveTo>
                  <a:pt x="0" y="0"/>
                </a:moveTo>
                <a:lnTo>
                  <a:pt x="0" y="378460"/>
                </a:lnTo>
              </a:path>
            </a:pathLst>
          </a:custGeom>
          <a:ln w="3175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381240" y="4537709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79" y="0"/>
                </a:lnTo>
              </a:path>
            </a:pathLst>
          </a:custGeom>
          <a:ln w="3175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715250" y="4538979"/>
            <a:ext cx="0" cy="378460"/>
          </a:xfrm>
          <a:custGeom>
            <a:avLst/>
            <a:gdLst/>
            <a:ahLst/>
            <a:cxnLst/>
            <a:rect l="l" t="t" r="r" b="b"/>
            <a:pathLst>
              <a:path h="378460">
                <a:moveTo>
                  <a:pt x="0" y="0"/>
                </a:moveTo>
                <a:lnTo>
                  <a:pt x="0" y="378460"/>
                </a:lnTo>
              </a:path>
            </a:pathLst>
          </a:custGeom>
          <a:ln w="3175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383780" y="4915534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380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386319" y="4544059"/>
            <a:ext cx="0" cy="369570"/>
          </a:xfrm>
          <a:custGeom>
            <a:avLst/>
            <a:gdLst/>
            <a:ahLst/>
            <a:cxnLst/>
            <a:rect l="l" t="t" r="r" b="b"/>
            <a:pathLst>
              <a:path h="369570">
                <a:moveTo>
                  <a:pt x="0" y="0"/>
                </a:moveTo>
                <a:lnTo>
                  <a:pt x="0" y="369570"/>
                </a:lnTo>
              </a:path>
            </a:pathLst>
          </a:custGeom>
          <a:ln w="507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383780" y="454152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5080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711440" y="4544059"/>
            <a:ext cx="0" cy="369570"/>
          </a:xfrm>
          <a:custGeom>
            <a:avLst/>
            <a:gdLst/>
            <a:ahLst/>
            <a:cxnLst/>
            <a:rect l="l" t="t" r="r" b="b"/>
            <a:pathLst>
              <a:path h="369570">
                <a:moveTo>
                  <a:pt x="0" y="0"/>
                </a:moveTo>
                <a:lnTo>
                  <a:pt x="0" y="369569"/>
                </a:lnTo>
              </a:path>
            </a:pathLst>
          </a:custGeom>
          <a:ln w="507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388859" y="491172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40" y="0"/>
                </a:lnTo>
              </a:path>
            </a:pathLst>
          </a:custGeom>
          <a:ln w="381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390765" y="4547870"/>
            <a:ext cx="0" cy="361950"/>
          </a:xfrm>
          <a:custGeom>
            <a:avLst/>
            <a:gdLst/>
            <a:ahLst/>
            <a:cxnLst/>
            <a:rect l="l" t="t" r="r" b="b"/>
            <a:pathLst>
              <a:path h="361950">
                <a:moveTo>
                  <a:pt x="0" y="0"/>
                </a:moveTo>
                <a:lnTo>
                  <a:pt x="0" y="361949"/>
                </a:lnTo>
              </a:path>
            </a:pathLst>
          </a:custGeom>
          <a:ln w="381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388859" y="454596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40" y="0"/>
                </a:lnTo>
              </a:path>
            </a:pathLst>
          </a:custGeom>
          <a:ln w="381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706994" y="4547870"/>
            <a:ext cx="0" cy="361950"/>
          </a:xfrm>
          <a:custGeom>
            <a:avLst/>
            <a:gdLst/>
            <a:ahLst/>
            <a:cxnLst/>
            <a:rect l="l" t="t" r="r" b="b"/>
            <a:pathLst>
              <a:path h="361950">
                <a:moveTo>
                  <a:pt x="0" y="0"/>
                </a:moveTo>
                <a:lnTo>
                  <a:pt x="0" y="361949"/>
                </a:lnTo>
              </a:path>
            </a:pathLst>
          </a:custGeom>
          <a:ln w="3809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392669" y="4907915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2420" y="0"/>
                </a:lnTo>
              </a:path>
            </a:pathLst>
          </a:custGeom>
          <a:ln w="381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394575" y="4551679"/>
            <a:ext cx="0" cy="354330"/>
          </a:xfrm>
          <a:custGeom>
            <a:avLst/>
            <a:gdLst/>
            <a:ahLst/>
            <a:cxnLst/>
            <a:rect l="l" t="t" r="r" b="b"/>
            <a:pathLst>
              <a:path h="354329">
                <a:moveTo>
                  <a:pt x="0" y="0"/>
                </a:moveTo>
                <a:lnTo>
                  <a:pt x="0" y="354330"/>
                </a:lnTo>
              </a:path>
            </a:pathLst>
          </a:custGeom>
          <a:ln w="3809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392669" y="4549775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2420" y="0"/>
                </a:lnTo>
              </a:path>
            </a:pathLst>
          </a:custGeom>
          <a:ln w="3809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703184" y="4551679"/>
            <a:ext cx="0" cy="354330"/>
          </a:xfrm>
          <a:custGeom>
            <a:avLst/>
            <a:gdLst/>
            <a:ahLst/>
            <a:cxnLst/>
            <a:rect l="l" t="t" r="r" b="b"/>
            <a:pathLst>
              <a:path h="354329">
                <a:moveTo>
                  <a:pt x="0" y="0"/>
                </a:moveTo>
                <a:lnTo>
                  <a:pt x="0" y="354330"/>
                </a:lnTo>
              </a:path>
            </a:pathLst>
          </a:custGeom>
          <a:ln w="381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396480" y="490410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09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398384" y="4555490"/>
            <a:ext cx="0" cy="346710"/>
          </a:xfrm>
          <a:custGeom>
            <a:avLst/>
            <a:gdLst/>
            <a:ahLst/>
            <a:cxnLst/>
            <a:rect l="l" t="t" r="r" b="b"/>
            <a:pathLst>
              <a:path h="346710">
                <a:moveTo>
                  <a:pt x="0" y="0"/>
                </a:moveTo>
                <a:lnTo>
                  <a:pt x="0" y="346710"/>
                </a:lnTo>
              </a:path>
            </a:pathLst>
          </a:custGeom>
          <a:ln w="3810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396480" y="455358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699375" y="4555490"/>
            <a:ext cx="0" cy="346710"/>
          </a:xfrm>
          <a:custGeom>
            <a:avLst/>
            <a:gdLst/>
            <a:ahLst/>
            <a:cxnLst/>
            <a:rect l="l" t="t" r="r" b="b"/>
            <a:pathLst>
              <a:path h="346710">
                <a:moveTo>
                  <a:pt x="0" y="0"/>
                </a:moveTo>
                <a:lnTo>
                  <a:pt x="0" y="346710"/>
                </a:lnTo>
              </a:path>
            </a:pathLst>
          </a:custGeom>
          <a:ln w="3809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400290" y="4900295"/>
            <a:ext cx="297180" cy="0"/>
          </a:xfrm>
          <a:custGeom>
            <a:avLst/>
            <a:gdLst/>
            <a:ahLst/>
            <a:cxnLst/>
            <a:rect l="l" t="t" r="r" b="b"/>
            <a:pathLst>
              <a:path w="297179">
                <a:moveTo>
                  <a:pt x="0" y="0"/>
                </a:moveTo>
                <a:lnTo>
                  <a:pt x="297179" y="0"/>
                </a:lnTo>
              </a:path>
            </a:pathLst>
          </a:custGeom>
          <a:ln w="381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402194" y="4559300"/>
            <a:ext cx="0" cy="339090"/>
          </a:xfrm>
          <a:custGeom>
            <a:avLst/>
            <a:gdLst/>
            <a:ahLst/>
            <a:cxnLst/>
            <a:rect l="l" t="t" r="r" b="b"/>
            <a:pathLst>
              <a:path h="339089">
                <a:moveTo>
                  <a:pt x="0" y="0"/>
                </a:moveTo>
                <a:lnTo>
                  <a:pt x="0" y="339089"/>
                </a:lnTo>
              </a:path>
            </a:pathLst>
          </a:custGeom>
          <a:ln w="3809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400290" y="4557395"/>
            <a:ext cx="297180" cy="0"/>
          </a:xfrm>
          <a:custGeom>
            <a:avLst/>
            <a:gdLst/>
            <a:ahLst/>
            <a:cxnLst/>
            <a:rect l="l" t="t" r="r" b="b"/>
            <a:pathLst>
              <a:path w="297179">
                <a:moveTo>
                  <a:pt x="0" y="0"/>
                </a:moveTo>
                <a:lnTo>
                  <a:pt x="297179" y="0"/>
                </a:lnTo>
              </a:path>
            </a:pathLst>
          </a:custGeom>
          <a:ln w="381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695565" y="4559300"/>
            <a:ext cx="0" cy="339090"/>
          </a:xfrm>
          <a:custGeom>
            <a:avLst/>
            <a:gdLst/>
            <a:ahLst/>
            <a:cxnLst/>
            <a:rect l="l" t="t" r="r" b="b"/>
            <a:pathLst>
              <a:path h="339089">
                <a:moveTo>
                  <a:pt x="0" y="0"/>
                </a:moveTo>
                <a:lnTo>
                  <a:pt x="0" y="339089"/>
                </a:lnTo>
              </a:path>
            </a:pathLst>
          </a:custGeom>
          <a:ln w="381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404100" y="489585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59" y="0"/>
                </a:lnTo>
              </a:path>
            </a:pathLst>
          </a:custGeom>
          <a:ln w="5080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406005" y="4563109"/>
            <a:ext cx="0" cy="330200"/>
          </a:xfrm>
          <a:custGeom>
            <a:avLst/>
            <a:gdLst/>
            <a:ahLst/>
            <a:cxnLst/>
            <a:rect l="l" t="t" r="r" b="b"/>
            <a:pathLst>
              <a:path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380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404100" y="456120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59" y="0"/>
                </a:lnTo>
              </a:path>
            </a:pathLst>
          </a:custGeom>
          <a:ln w="380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691755" y="4563109"/>
            <a:ext cx="0" cy="330200"/>
          </a:xfrm>
          <a:custGeom>
            <a:avLst/>
            <a:gdLst/>
            <a:ahLst/>
            <a:cxnLst/>
            <a:rect l="l" t="t" r="r" b="b"/>
            <a:pathLst>
              <a:path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380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407909" y="4891404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940" y="0"/>
                </a:lnTo>
              </a:path>
            </a:pathLst>
          </a:custGeom>
          <a:ln w="3809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409815" y="4566920"/>
            <a:ext cx="0" cy="322580"/>
          </a:xfrm>
          <a:custGeom>
            <a:avLst/>
            <a:gdLst/>
            <a:ahLst/>
            <a:cxnLst/>
            <a:rect l="l" t="t" r="r" b="b"/>
            <a:pathLst>
              <a:path h="322579">
                <a:moveTo>
                  <a:pt x="0" y="0"/>
                </a:moveTo>
                <a:lnTo>
                  <a:pt x="0" y="322579"/>
                </a:lnTo>
              </a:path>
            </a:pathLst>
          </a:custGeom>
          <a:ln w="381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407909" y="4565015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940" y="0"/>
                </a:lnTo>
              </a:path>
            </a:pathLst>
          </a:custGeom>
          <a:ln w="381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687944" y="4566920"/>
            <a:ext cx="0" cy="322580"/>
          </a:xfrm>
          <a:custGeom>
            <a:avLst/>
            <a:gdLst/>
            <a:ahLst/>
            <a:cxnLst/>
            <a:rect l="l" t="t" r="r" b="b"/>
            <a:pathLst>
              <a:path h="322579">
                <a:moveTo>
                  <a:pt x="0" y="0"/>
                </a:moveTo>
                <a:lnTo>
                  <a:pt x="0" y="322579"/>
                </a:lnTo>
              </a:path>
            </a:pathLst>
          </a:custGeom>
          <a:ln w="3809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411719" y="4887595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810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413625" y="4570729"/>
            <a:ext cx="0" cy="314960"/>
          </a:xfrm>
          <a:custGeom>
            <a:avLst/>
            <a:gdLst/>
            <a:ahLst/>
            <a:cxnLst/>
            <a:rect l="l" t="t" r="r" b="b"/>
            <a:pathLst>
              <a:path h="314960">
                <a:moveTo>
                  <a:pt x="0" y="0"/>
                </a:moveTo>
                <a:lnTo>
                  <a:pt x="0" y="314960"/>
                </a:lnTo>
              </a:path>
            </a:pathLst>
          </a:custGeom>
          <a:ln w="3809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411719" y="4568825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809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684134" y="4570729"/>
            <a:ext cx="0" cy="314960"/>
          </a:xfrm>
          <a:custGeom>
            <a:avLst/>
            <a:gdLst/>
            <a:ahLst/>
            <a:cxnLst/>
            <a:rect l="l" t="t" r="r" b="b"/>
            <a:pathLst>
              <a:path h="314960">
                <a:moveTo>
                  <a:pt x="0" y="0"/>
                </a:moveTo>
                <a:lnTo>
                  <a:pt x="0" y="314960"/>
                </a:lnTo>
              </a:path>
            </a:pathLst>
          </a:custGeom>
          <a:ln w="3810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415530" y="4883784"/>
            <a:ext cx="266700" cy="0"/>
          </a:xfrm>
          <a:custGeom>
            <a:avLst/>
            <a:gdLst/>
            <a:ahLst/>
            <a:cxnLst/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381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417434" y="4574540"/>
            <a:ext cx="0" cy="307340"/>
          </a:xfrm>
          <a:custGeom>
            <a:avLst/>
            <a:gdLst/>
            <a:ahLst/>
            <a:cxnLst/>
            <a:rect l="l" t="t" r="r" b="b"/>
            <a:pathLst>
              <a:path h="307339">
                <a:moveTo>
                  <a:pt x="0" y="0"/>
                </a:moveTo>
                <a:lnTo>
                  <a:pt x="0" y="307339"/>
                </a:lnTo>
              </a:path>
            </a:pathLst>
          </a:custGeom>
          <a:ln w="381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415530" y="4572634"/>
            <a:ext cx="266700" cy="0"/>
          </a:xfrm>
          <a:custGeom>
            <a:avLst/>
            <a:gdLst/>
            <a:ahLst/>
            <a:cxnLst/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381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680325" y="4574540"/>
            <a:ext cx="0" cy="307340"/>
          </a:xfrm>
          <a:custGeom>
            <a:avLst/>
            <a:gdLst/>
            <a:ahLst/>
            <a:cxnLst/>
            <a:rect l="l" t="t" r="r" b="b"/>
            <a:pathLst>
              <a:path h="307339">
                <a:moveTo>
                  <a:pt x="0" y="0"/>
                </a:moveTo>
                <a:lnTo>
                  <a:pt x="0" y="307340"/>
                </a:lnTo>
              </a:path>
            </a:pathLst>
          </a:custGeom>
          <a:ln w="3809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419340" y="4879975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79" y="0"/>
                </a:lnTo>
              </a:path>
            </a:pathLst>
          </a:custGeom>
          <a:ln w="3809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421244" y="4578350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719"/>
                </a:lnTo>
              </a:path>
            </a:pathLst>
          </a:custGeom>
          <a:ln w="3809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419340" y="4576445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79" y="0"/>
                </a:lnTo>
              </a:path>
            </a:pathLst>
          </a:custGeom>
          <a:ln w="381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676515" y="4578350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719"/>
                </a:lnTo>
              </a:path>
            </a:pathLst>
          </a:custGeom>
          <a:ln w="381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423150" y="4876165"/>
            <a:ext cx="251460" cy="0"/>
          </a:xfrm>
          <a:custGeom>
            <a:avLst/>
            <a:gdLst/>
            <a:ahLst/>
            <a:cxnLst/>
            <a:rect l="l" t="t" r="r" b="b"/>
            <a:pathLst>
              <a:path w="251459">
                <a:moveTo>
                  <a:pt x="0" y="0"/>
                </a:moveTo>
                <a:lnTo>
                  <a:pt x="251459" y="0"/>
                </a:lnTo>
              </a:path>
            </a:pathLst>
          </a:custGeom>
          <a:ln w="3810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425055" y="4583429"/>
            <a:ext cx="0" cy="290830"/>
          </a:xfrm>
          <a:custGeom>
            <a:avLst/>
            <a:gdLst/>
            <a:ahLst/>
            <a:cxnLst/>
            <a:rect l="l" t="t" r="r" b="b"/>
            <a:pathLst>
              <a:path h="290829">
                <a:moveTo>
                  <a:pt x="0" y="0"/>
                </a:moveTo>
                <a:lnTo>
                  <a:pt x="0" y="290830"/>
                </a:lnTo>
              </a:path>
            </a:pathLst>
          </a:custGeom>
          <a:ln w="380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423150" y="4580890"/>
            <a:ext cx="251460" cy="0"/>
          </a:xfrm>
          <a:custGeom>
            <a:avLst/>
            <a:gdLst/>
            <a:ahLst/>
            <a:cxnLst/>
            <a:rect l="l" t="t" r="r" b="b"/>
            <a:pathLst>
              <a:path w="251459">
                <a:moveTo>
                  <a:pt x="0" y="0"/>
                </a:moveTo>
                <a:lnTo>
                  <a:pt x="251459" y="0"/>
                </a:lnTo>
              </a:path>
            </a:pathLst>
          </a:custGeom>
          <a:ln w="507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672069" y="4583429"/>
            <a:ext cx="0" cy="290830"/>
          </a:xfrm>
          <a:custGeom>
            <a:avLst/>
            <a:gdLst/>
            <a:ahLst/>
            <a:cxnLst/>
            <a:rect l="l" t="t" r="r" b="b"/>
            <a:pathLst>
              <a:path h="290829">
                <a:moveTo>
                  <a:pt x="0" y="0"/>
                </a:moveTo>
                <a:lnTo>
                  <a:pt x="0" y="290830"/>
                </a:lnTo>
              </a:path>
            </a:pathLst>
          </a:custGeom>
          <a:ln w="507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426959" y="4872354"/>
            <a:ext cx="242570" cy="0"/>
          </a:xfrm>
          <a:custGeom>
            <a:avLst/>
            <a:gdLst/>
            <a:ahLst/>
            <a:cxnLst/>
            <a:rect l="l" t="t" r="r" b="b"/>
            <a:pathLst>
              <a:path w="242570">
                <a:moveTo>
                  <a:pt x="0" y="0"/>
                </a:moveTo>
                <a:lnTo>
                  <a:pt x="242570" y="0"/>
                </a:lnTo>
              </a:path>
            </a:pathLst>
          </a:custGeom>
          <a:ln w="3809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429500" y="4587240"/>
            <a:ext cx="0" cy="283210"/>
          </a:xfrm>
          <a:custGeom>
            <a:avLst/>
            <a:gdLst/>
            <a:ahLst/>
            <a:cxnLst/>
            <a:rect l="l" t="t" r="r" b="b"/>
            <a:pathLst>
              <a:path h="283210">
                <a:moveTo>
                  <a:pt x="0" y="0"/>
                </a:moveTo>
                <a:lnTo>
                  <a:pt x="0" y="283210"/>
                </a:lnTo>
              </a:path>
            </a:pathLst>
          </a:custGeom>
          <a:ln w="5080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426959" y="4585334"/>
            <a:ext cx="242570" cy="0"/>
          </a:xfrm>
          <a:custGeom>
            <a:avLst/>
            <a:gdLst/>
            <a:ahLst/>
            <a:cxnLst/>
            <a:rect l="l" t="t" r="r" b="b"/>
            <a:pathLst>
              <a:path w="242570">
                <a:moveTo>
                  <a:pt x="0" y="0"/>
                </a:moveTo>
                <a:lnTo>
                  <a:pt x="242570" y="0"/>
                </a:lnTo>
              </a:path>
            </a:pathLst>
          </a:custGeom>
          <a:ln w="3810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667625" y="4587240"/>
            <a:ext cx="0" cy="283210"/>
          </a:xfrm>
          <a:custGeom>
            <a:avLst/>
            <a:gdLst/>
            <a:ahLst/>
            <a:cxnLst/>
            <a:rect l="l" t="t" r="r" b="b"/>
            <a:pathLst>
              <a:path h="283210">
                <a:moveTo>
                  <a:pt x="0" y="0"/>
                </a:moveTo>
                <a:lnTo>
                  <a:pt x="0" y="283210"/>
                </a:lnTo>
              </a:path>
            </a:pathLst>
          </a:custGeom>
          <a:ln w="3809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432040" y="4868545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>
                <a:moveTo>
                  <a:pt x="0" y="0"/>
                </a:moveTo>
                <a:lnTo>
                  <a:pt x="233679" y="0"/>
                </a:lnTo>
              </a:path>
            </a:pathLst>
          </a:custGeom>
          <a:ln w="381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433944" y="4591050"/>
            <a:ext cx="0" cy="275590"/>
          </a:xfrm>
          <a:custGeom>
            <a:avLst/>
            <a:gdLst/>
            <a:ahLst/>
            <a:cxnLst/>
            <a:rect l="l" t="t" r="r" b="b"/>
            <a:pathLst>
              <a:path h="275589">
                <a:moveTo>
                  <a:pt x="0" y="0"/>
                </a:moveTo>
                <a:lnTo>
                  <a:pt x="0" y="275589"/>
                </a:lnTo>
              </a:path>
            </a:pathLst>
          </a:custGeom>
          <a:ln w="3809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432040" y="4589145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>
                <a:moveTo>
                  <a:pt x="0" y="0"/>
                </a:moveTo>
                <a:lnTo>
                  <a:pt x="233679" y="0"/>
                </a:lnTo>
              </a:path>
            </a:pathLst>
          </a:custGeom>
          <a:ln w="381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663815" y="4591050"/>
            <a:ext cx="0" cy="275590"/>
          </a:xfrm>
          <a:custGeom>
            <a:avLst/>
            <a:gdLst/>
            <a:ahLst/>
            <a:cxnLst/>
            <a:rect l="l" t="t" r="r" b="b"/>
            <a:pathLst>
              <a:path h="275589">
                <a:moveTo>
                  <a:pt x="0" y="0"/>
                </a:moveTo>
                <a:lnTo>
                  <a:pt x="0" y="275589"/>
                </a:lnTo>
              </a:path>
            </a:pathLst>
          </a:custGeom>
          <a:ln w="381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435850" y="486473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6059" y="0"/>
                </a:lnTo>
              </a:path>
            </a:pathLst>
          </a:custGeom>
          <a:ln w="3810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437755" y="4594859"/>
            <a:ext cx="0" cy="267970"/>
          </a:xfrm>
          <a:custGeom>
            <a:avLst/>
            <a:gdLst/>
            <a:ahLst/>
            <a:cxnLst/>
            <a:rect l="l" t="t" r="r" b="b"/>
            <a:pathLst>
              <a:path h="267970">
                <a:moveTo>
                  <a:pt x="0" y="0"/>
                </a:moveTo>
                <a:lnTo>
                  <a:pt x="0" y="267970"/>
                </a:lnTo>
              </a:path>
            </a:pathLst>
          </a:custGeom>
          <a:ln w="380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435850" y="459295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6059" y="0"/>
                </a:lnTo>
              </a:path>
            </a:pathLst>
          </a:custGeom>
          <a:ln w="380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660005" y="4594859"/>
            <a:ext cx="0" cy="267970"/>
          </a:xfrm>
          <a:custGeom>
            <a:avLst/>
            <a:gdLst/>
            <a:ahLst/>
            <a:cxnLst/>
            <a:rect l="l" t="t" r="r" b="b"/>
            <a:pathLst>
              <a:path h="267970">
                <a:moveTo>
                  <a:pt x="0" y="0"/>
                </a:moveTo>
                <a:lnTo>
                  <a:pt x="0" y="267969"/>
                </a:lnTo>
              </a:path>
            </a:pathLst>
          </a:custGeom>
          <a:ln w="380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439659" y="4860925"/>
            <a:ext cx="218440" cy="0"/>
          </a:xfrm>
          <a:custGeom>
            <a:avLst/>
            <a:gdLst/>
            <a:ahLst/>
            <a:cxnLst/>
            <a:rect l="l" t="t" r="r" b="b"/>
            <a:pathLst>
              <a:path w="218440">
                <a:moveTo>
                  <a:pt x="0" y="0"/>
                </a:moveTo>
                <a:lnTo>
                  <a:pt x="218440" y="0"/>
                </a:lnTo>
              </a:path>
            </a:pathLst>
          </a:custGeom>
          <a:ln w="3809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441565" y="4598670"/>
            <a:ext cx="0" cy="260350"/>
          </a:xfrm>
          <a:custGeom>
            <a:avLst/>
            <a:gdLst/>
            <a:ahLst/>
            <a:cxnLst/>
            <a:rect l="l" t="t" r="r" b="b"/>
            <a:pathLst>
              <a:path h="260350">
                <a:moveTo>
                  <a:pt x="0" y="0"/>
                </a:moveTo>
                <a:lnTo>
                  <a:pt x="0" y="260349"/>
                </a:lnTo>
              </a:path>
            </a:pathLst>
          </a:custGeom>
          <a:ln w="3810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439659" y="4596765"/>
            <a:ext cx="218440" cy="0"/>
          </a:xfrm>
          <a:custGeom>
            <a:avLst/>
            <a:gdLst/>
            <a:ahLst/>
            <a:cxnLst/>
            <a:rect l="l" t="t" r="r" b="b"/>
            <a:pathLst>
              <a:path w="218440">
                <a:moveTo>
                  <a:pt x="0" y="0"/>
                </a:moveTo>
                <a:lnTo>
                  <a:pt x="218440" y="0"/>
                </a:lnTo>
              </a:path>
            </a:pathLst>
          </a:custGeom>
          <a:ln w="3810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656194" y="4598670"/>
            <a:ext cx="0" cy="260350"/>
          </a:xfrm>
          <a:custGeom>
            <a:avLst/>
            <a:gdLst/>
            <a:ahLst/>
            <a:cxnLst/>
            <a:rect l="l" t="t" r="r" b="b"/>
            <a:pathLst>
              <a:path h="260350">
                <a:moveTo>
                  <a:pt x="0" y="0"/>
                </a:moveTo>
                <a:lnTo>
                  <a:pt x="0" y="260349"/>
                </a:lnTo>
              </a:path>
            </a:pathLst>
          </a:custGeom>
          <a:ln w="3809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443469" y="4598670"/>
            <a:ext cx="210820" cy="2603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349490" y="4504690"/>
            <a:ext cx="398780" cy="448309"/>
          </a:xfrm>
          <a:custGeom>
            <a:avLst/>
            <a:gdLst/>
            <a:ahLst/>
            <a:cxnLst/>
            <a:rect l="l" t="t" r="r" b="b"/>
            <a:pathLst>
              <a:path w="398779" h="448310">
                <a:moveTo>
                  <a:pt x="199389" y="448310"/>
                </a:moveTo>
                <a:lnTo>
                  <a:pt x="0" y="448310"/>
                </a:lnTo>
                <a:lnTo>
                  <a:pt x="0" y="0"/>
                </a:lnTo>
                <a:lnTo>
                  <a:pt x="398779" y="0"/>
                </a:lnTo>
                <a:lnTo>
                  <a:pt x="398779" y="448310"/>
                </a:lnTo>
                <a:lnTo>
                  <a:pt x="199389" y="448310"/>
                </a:lnTo>
                <a:close/>
              </a:path>
            </a:pathLst>
          </a:custGeom>
          <a:ln w="93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994650" y="4329429"/>
            <a:ext cx="577850" cy="3543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8458200" y="4951729"/>
            <a:ext cx="330200" cy="2959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470140" y="4603750"/>
            <a:ext cx="217170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903209" y="4702809"/>
            <a:ext cx="415290" cy="2400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994650" y="4752340"/>
            <a:ext cx="246379" cy="1219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934200" y="4554220"/>
            <a:ext cx="261620" cy="22733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979919" y="4579620"/>
            <a:ext cx="147320" cy="1498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751569" y="489267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4490" y="489267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751569" y="4932679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4932679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51569" y="4973320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4490" y="4973320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751569" y="501459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501459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751569" y="5054600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4490" y="5054600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751569" y="5094604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5094604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51569" y="513524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4490" y="513524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51569" y="5176520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5176520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751569" y="521652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70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4490" y="5216525"/>
            <a:ext cx="8017509" cy="0"/>
          </a:xfrm>
          <a:custGeom>
            <a:avLst/>
            <a:gdLst/>
            <a:ahLst/>
            <a:cxnLst/>
            <a:rect l="l" t="t" r="r" b="b"/>
            <a:pathLst>
              <a:path w="8017509">
                <a:moveTo>
                  <a:pt x="0" y="0"/>
                </a:moveTo>
                <a:lnTo>
                  <a:pt x="8017509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763269" y="948690"/>
            <a:ext cx="7062470" cy="57899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88265" marR="5080">
              <a:lnSpc>
                <a:spcPts val="4790"/>
              </a:lnSpc>
              <a:spcBef>
                <a:spcPts val="265"/>
              </a:spcBef>
            </a:pP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Can you find </a:t>
            </a:r>
            <a:r>
              <a:rPr sz="4000" spc="-5" dirty="0">
                <a:solidFill>
                  <a:srgbClr val="C0EDFF"/>
                </a:solidFill>
                <a:latin typeface="Consolas"/>
                <a:cs typeface="Consolas"/>
              </a:rPr>
              <a:t>the</a:t>
            </a:r>
            <a:r>
              <a:rPr sz="4000" spc="-10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compound  subjects?</a:t>
            </a:r>
            <a:endParaRPr sz="4000">
              <a:latin typeface="Consolas"/>
              <a:cs typeface="Consolas"/>
            </a:endParaRPr>
          </a:p>
          <a:p>
            <a:pPr marL="12700" marR="3207385">
              <a:lnSpc>
                <a:spcPct val="101400"/>
              </a:lnSpc>
              <a:spcBef>
                <a:spcPts val="1585"/>
              </a:spcBef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4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-10" dirty="0">
                <a:solidFill>
                  <a:srgbClr val="4D5A6E"/>
                </a:solidFill>
                <a:latin typeface="Arial"/>
                <a:cs typeface="Arial"/>
              </a:rPr>
              <a:t>pennants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rock </a:t>
            </a:r>
            <a:r>
              <a:rPr sz="4000" b="1" spc="-10" dirty="0">
                <a:solidFill>
                  <a:srgbClr val="4D5A6E"/>
                </a:solidFill>
                <a:latin typeface="Arial"/>
                <a:cs typeface="Arial"/>
              </a:rPr>
              <a:t>posters 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and family  </a:t>
            </a:r>
            <a:r>
              <a:rPr sz="4000" b="1" spc="-10" dirty="0">
                <a:solidFill>
                  <a:srgbClr val="4D5A6E"/>
                </a:solidFill>
                <a:latin typeface="Arial"/>
                <a:cs typeface="Arial"/>
              </a:rPr>
              <a:t>photographs 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covered the  boy's bedroom  walls.</a:t>
            </a:r>
            <a:endParaRPr sz="4000">
              <a:latin typeface="Arial"/>
              <a:cs typeface="Arial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419600" y="3879850"/>
            <a:ext cx="4400550" cy="2978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382000" y="4876800"/>
            <a:ext cx="369570" cy="373380"/>
          </a:xfrm>
          <a:custGeom>
            <a:avLst/>
            <a:gdLst/>
            <a:ahLst/>
            <a:cxnLst/>
            <a:rect l="l" t="t" r="r" b="b"/>
            <a:pathLst>
              <a:path w="369570" h="373379">
                <a:moveTo>
                  <a:pt x="369570" y="0"/>
                </a:moveTo>
                <a:lnTo>
                  <a:pt x="0" y="0"/>
                </a:lnTo>
                <a:lnTo>
                  <a:pt x="0" y="373380"/>
                </a:lnTo>
                <a:lnTo>
                  <a:pt x="369570" y="373380"/>
                </a:lnTo>
                <a:lnTo>
                  <a:pt x="369570" y="0"/>
                </a:lnTo>
                <a:close/>
              </a:path>
            </a:pathLst>
          </a:custGeom>
          <a:solidFill>
            <a:srgbClr val="FF6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382000" y="4876800"/>
            <a:ext cx="369570" cy="373380"/>
          </a:xfrm>
          <a:custGeom>
            <a:avLst/>
            <a:gdLst/>
            <a:ahLst/>
            <a:cxnLst/>
            <a:rect l="l" t="t" r="r" b="b"/>
            <a:pathLst>
              <a:path w="369570" h="373379">
                <a:moveTo>
                  <a:pt x="185420" y="373380"/>
                </a:moveTo>
                <a:lnTo>
                  <a:pt x="0" y="373380"/>
                </a:lnTo>
                <a:lnTo>
                  <a:pt x="0" y="0"/>
                </a:lnTo>
                <a:lnTo>
                  <a:pt x="369570" y="0"/>
                </a:lnTo>
                <a:lnTo>
                  <a:pt x="369570" y="373380"/>
                </a:lnTo>
                <a:lnTo>
                  <a:pt x="185420" y="373380"/>
                </a:lnTo>
                <a:close/>
              </a:path>
            </a:pathLst>
          </a:custGeom>
          <a:ln w="93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349490" y="4951095"/>
            <a:ext cx="398780" cy="0"/>
          </a:xfrm>
          <a:custGeom>
            <a:avLst/>
            <a:gdLst/>
            <a:ahLst/>
            <a:cxnLst/>
            <a:rect l="l" t="t" r="r" b="b"/>
            <a:pathLst>
              <a:path w="398779">
                <a:moveTo>
                  <a:pt x="0" y="0"/>
                </a:moveTo>
                <a:lnTo>
                  <a:pt x="398779" y="0"/>
                </a:lnTo>
              </a:path>
            </a:pathLst>
          </a:custGeom>
          <a:ln w="381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351394" y="4508500"/>
            <a:ext cx="0" cy="440690"/>
          </a:xfrm>
          <a:custGeom>
            <a:avLst/>
            <a:gdLst/>
            <a:ahLst/>
            <a:cxnLst/>
            <a:rect l="l" t="t" r="r" b="b"/>
            <a:pathLst>
              <a:path h="440689">
                <a:moveTo>
                  <a:pt x="0" y="0"/>
                </a:moveTo>
                <a:lnTo>
                  <a:pt x="0" y="440689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349490" y="4506595"/>
            <a:ext cx="398780" cy="0"/>
          </a:xfrm>
          <a:custGeom>
            <a:avLst/>
            <a:gdLst/>
            <a:ahLst/>
            <a:cxnLst/>
            <a:rect l="l" t="t" r="r" b="b"/>
            <a:pathLst>
              <a:path w="398779">
                <a:moveTo>
                  <a:pt x="0" y="0"/>
                </a:moveTo>
                <a:lnTo>
                  <a:pt x="398779" y="0"/>
                </a:lnTo>
              </a:path>
            </a:pathLst>
          </a:custGeom>
          <a:ln w="381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746365" y="4508500"/>
            <a:ext cx="0" cy="440690"/>
          </a:xfrm>
          <a:custGeom>
            <a:avLst/>
            <a:gdLst/>
            <a:ahLst/>
            <a:cxnLst/>
            <a:rect l="l" t="t" r="r" b="b"/>
            <a:pathLst>
              <a:path h="440689">
                <a:moveTo>
                  <a:pt x="0" y="0"/>
                </a:moveTo>
                <a:lnTo>
                  <a:pt x="0" y="440689"/>
                </a:lnTo>
              </a:path>
            </a:pathLst>
          </a:custGeom>
          <a:ln w="3810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353300" y="4947284"/>
            <a:ext cx="391160" cy="0"/>
          </a:xfrm>
          <a:custGeom>
            <a:avLst/>
            <a:gdLst/>
            <a:ahLst/>
            <a:cxnLst/>
            <a:rect l="l" t="t" r="r" b="b"/>
            <a:pathLst>
              <a:path w="391159">
                <a:moveTo>
                  <a:pt x="0" y="0"/>
                </a:moveTo>
                <a:lnTo>
                  <a:pt x="391159" y="0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355205" y="4512309"/>
            <a:ext cx="0" cy="433070"/>
          </a:xfrm>
          <a:custGeom>
            <a:avLst/>
            <a:gdLst/>
            <a:ahLst/>
            <a:cxnLst/>
            <a:rect l="l" t="t" r="r" b="b"/>
            <a:pathLst>
              <a:path h="433070">
                <a:moveTo>
                  <a:pt x="0" y="0"/>
                </a:moveTo>
                <a:lnTo>
                  <a:pt x="0" y="433070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353300" y="4510404"/>
            <a:ext cx="391160" cy="0"/>
          </a:xfrm>
          <a:custGeom>
            <a:avLst/>
            <a:gdLst/>
            <a:ahLst/>
            <a:cxnLst/>
            <a:rect l="l" t="t" r="r" b="b"/>
            <a:pathLst>
              <a:path w="391159">
                <a:moveTo>
                  <a:pt x="0" y="0"/>
                </a:moveTo>
                <a:lnTo>
                  <a:pt x="391159" y="0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742555" y="4512309"/>
            <a:ext cx="0" cy="433070"/>
          </a:xfrm>
          <a:custGeom>
            <a:avLst/>
            <a:gdLst/>
            <a:ahLst/>
            <a:cxnLst/>
            <a:rect l="l" t="t" r="r" b="b"/>
            <a:pathLst>
              <a:path h="433070">
                <a:moveTo>
                  <a:pt x="0" y="0"/>
                </a:moveTo>
                <a:lnTo>
                  <a:pt x="0" y="433069"/>
                </a:lnTo>
              </a:path>
            </a:pathLst>
          </a:custGeom>
          <a:ln w="3809">
            <a:solidFill>
              <a:srgbClr val="666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357109" y="4943475"/>
            <a:ext cx="383540" cy="0"/>
          </a:xfrm>
          <a:custGeom>
            <a:avLst/>
            <a:gdLst/>
            <a:ahLst/>
            <a:cxnLst/>
            <a:rect l="l" t="t" r="r" b="b"/>
            <a:pathLst>
              <a:path w="383540">
                <a:moveTo>
                  <a:pt x="0" y="0"/>
                </a:moveTo>
                <a:lnTo>
                  <a:pt x="383540" y="0"/>
                </a:lnTo>
              </a:path>
            </a:pathLst>
          </a:custGeom>
          <a:ln w="381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359015" y="4516120"/>
            <a:ext cx="0" cy="425450"/>
          </a:xfrm>
          <a:custGeom>
            <a:avLst/>
            <a:gdLst/>
            <a:ahLst/>
            <a:cxnLst/>
            <a:rect l="l" t="t" r="r" b="b"/>
            <a:pathLst>
              <a:path h="425450">
                <a:moveTo>
                  <a:pt x="0" y="0"/>
                </a:moveTo>
                <a:lnTo>
                  <a:pt x="0" y="425449"/>
                </a:lnTo>
              </a:path>
            </a:pathLst>
          </a:custGeom>
          <a:ln w="381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357109" y="4514215"/>
            <a:ext cx="383540" cy="0"/>
          </a:xfrm>
          <a:custGeom>
            <a:avLst/>
            <a:gdLst/>
            <a:ahLst/>
            <a:cxnLst/>
            <a:rect l="l" t="t" r="r" b="b"/>
            <a:pathLst>
              <a:path w="383540">
                <a:moveTo>
                  <a:pt x="0" y="0"/>
                </a:moveTo>
                <a:lnTo>
                  <a:pt x="383540" y="0"/>
                </a:lnTo>
              </a:path>
            </a:pathLst>
          </a:custGeom>
          <a:ln w="3810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738744" y="4516120"/>
            <a:ext cx="0" cy="425450"/>
          </a:xfrm>
          <a:custGeom>
            <a:avLst/>
            <a:gdLst/>
            <a:ahLst/>
            <a:cxnLst/>
            <a:rect l="l" t="t" r="r" b="b"/>
            <a:pathLst>
              <a:path h="425450">
                <a:moveTo>
                  <a:pt x="0" y="0"/>
                </a:moveTo>
                <a:lnTo>
                  <a:pt x="0" y="425449"/>
                </a:lnTo>
              </a:path>
            </a:pathLst>
          </a:custGeom>
          <a:ln w="3809">
            <a:solidFill>
              <a:srgbClr val="676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60919" y="4939029"/>
            <a:ext cx="375920" cy="0"/>
          </a:xfrm>
          <a:custGeom>
            <a:avLst/>
            <a:gdLst/>
            <a:ahLst/>
            <a:cxnLst/>
            <a:rect l="l" t="t" r="r" b="b"/>
            <a:pathLst>
              <a:path w="375920">
                <a:moveTo>
                  <a:pt x="0" y="0"/>
                </a:moveTo>
                <a:lnTo>
                  <a:pt x="375920" y="0"/>
                </a:lnTo>
              </a:path>
            </a:pathLst>
          </a:custGeom>
          <a:ln w="508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362825" y="4519929"/>
            <a:ext cx="0" cy="416559"/>
          </a:xfrm>
          <a:custGeom>
            <a:avLst/>
            <a:gdLst/>
            <a:ahLst/>
            <a:cxnLst/>
            <a:rect l="l" t="t" r="r" b="b"/>
            <a:pathLst>
              <a:path h="416560">
                <a:moveTo>
                  <a:pt x="0" y="0"/>
                </a:moveTo>
                <a:lnTo>
                  <a:pt x="0" y="416560"/>
                </a:lnTo>
              </a:path>
            </a:pathLst>
          </a:custGeom>
          <a:ln w="3809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360919" y="4518025"/>
            <a:ext cx="375920" cy="0"/>
          </a:xfrm>
          <a:custGeom>
            <a:avLst/>
            <a:gdLst/>
            <a:ahLst/>
            <a:cxnLst/>
            <a:rect l="l" t="t" r="r" b="b"/>
            <a:pathLst>
              <a:path w="375920">
                <a:moveTo>
                  <a:pt x="0" y="0"/>
                </a:moveTo>
                <a:lnTo>
                  <a:pt x="375920" y="0"/>
                </a:lnTo>
              </a:path>
            </a:pathLst>
          </a:custGeom>
          <a:ln w="3809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734934" y="4519929"/>
            <a:ext cx="0" cy="416559"/>
          </a:xfrm>
          <a:custGeom>
            <a:avLst/>
            <a:gdLst/>
            <a:ahLst/>
            <a:cxnLst/>
            <a:rect l="l" t="t" r="r" b="b"/>
            <a:pathLst>
              <a:path h="416560">
                <a:moveTo>
                  <a:pt x="0" y="0"/>
                </a:moveTo>
                <a:lnTo>
                  <a:pt x="0" y="416560"/>
                </a:lnTo>
              </a:path>
            </a:pathLst>
          </a:custGeom>
          <a:ln w="3810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364730" y="4934584"/>
            <a:ext cx="368300" cy="0"/>
          </a:xfrm>
          <a:custGeom>
            <a:avLst/>
            <a:gdLst/>
            <a:ahLst/>
            <a:cxnLst/>
            <a:rect l="l" t="t" r="r" b="b"/>
            <a:pathLst>
              <a:path w="368300">
                <a:moveTo>
                  <a:pt x="0" y="0"/>
                </a:moveTo>
                <a:lnTo>
                  <a:pt x="368300" y="0"/>
                </a:lnTo>
              </a:path>
            </a:pathLst>
          </a:custGeom>
          <a:ln w="3809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366634" y="4523740"/>
            <a:ext cx="0" cy="408940"/>
          </a:xfrm>
          <a:custGeom>
            <a:avLst/>
            <a:gdLst/>
            <a:ahLst/>
            <a:cxnLst/>
            <a:rect l="l" t="t" r="r" b="b"/>
            <a:pathLst>
              <a:path h="408939">
                <a:moveTo>
                  <a:pt x="0" y="0"/>
                </a:moveTo>
                <a:lnTo>
                  <a:pt x="0" y="408940"/>
                </a:lnTo>
              </a:path>
            </a:pathLst>
          </a:custGeom>
          <a:ln w="3810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364730" y="4521834"/>
            <a:ext cx="368300" cy="0"/>
          </a:xfrm>
          <a:custGeom>
            <a:avLst/>
            <a:gdLst/>
            <a:ahLst/>
            <a:cxnLst/>
            <a:rect l="l" t="t" r="r" b="b"/>
            <a:pathLst>
              <a:path w="368300">
                <a:moveTo>
                  <a:pt x="0" y="0"/>
                </a:moveTo>
                <a:lnTo>
                  <a:pt x="368300" y="0"/>
                </a:lnTo>
              </a:path>
            </a:pathLst>
          </a:custGeom>
          <a:ln w="3810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731125" y="4523740"/>
            <a:ext cx="0" cy="408940"/>
          </a:xfrm>
          <a:custGeom>
            <a:avLst/>
            <a:gdLst/>
            <a:ahLst/>
            <a:cxnLst/>
            <a:rect l="l" t="t" r="r" b="b"/>
            <a:pathLst>
              <a:path h="408939">
                <a:moveTo>
                  <a:pt x="0" y="0"/>
                </a:moveTo>
                <a:lnTo>
                  <a:pt x="0" y="408940"/>
                </a:lnTo>
              </a:path>
            </a:pathLst>
          </a:custGeom>
          <a:ln w="3809">
            <a:solidFill>
              <a:srgbClr val="696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368540" y="4930775"/>
            <a:ext cx="360680" cy="0"/>
          </a:xfrm>
          <a:custGeom>
            <a:avLst/>
            <a:gdLst/>
            <a:ahLst/>
            <a:cxnLst/>
            <a:rect l="l" t="t" r="r" b="b"/>
            <a:pathLst>
              <a:path w="360679">
                <a:moveTo>
                  <a:pt x="0" y="0"/>
                </a:moveTo>
                <a:lnTo>
                  <a:pt x="360679" y="0"/>
                </a:lnTo>
              </a:path>
            </a:pathLst>
          </a:custGeom>
          <a:ln w="381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370444" y="452755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19"/>
                </a:lnTo>
              </a:path>
            </a:pathLst>
          </a:custGeom>
          <a:ln w="3809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368540" y="4525645"/>
            <a:ext cx="360680" cy="0"/>
          </a:xfrm>
          <a:custGeom>
            <a:avLst/>
            <a:gdLst/>
            <a:ahLst/>
            <a:cxnLst/>
            <a:rect l="l" t="t" r="r" b="b"/>
            <a:pathLst>
              <a:path w="360679">
                <a:moveTo>
                  <a:pt x="0" y="0"/>
                </a:moveTo>
                <a:lnTo>
                  <a:pt x="360679" y="0"/>
                </a:lnTo>
              </a:path>
            </a:pathLst>
          </a:custGeom>
          <a:ln w="381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727315" y="4527550"/>
            <a:ext cx="0" cy="401320"/>
          </a:xfrm>
          <a:custGeom>
            <a:avLst/>
            <a:gdLst/>
            <a:ahLst/>
            <a:cxnLst/>
            <a:rect l="l" t="t" r="r" b="b"/>
            <a:pathLst>
              <a:path h="401320">
                <a:moveTo>
                  <a:pt x="0" y="0"/>
                </a:moveTo>
                <a:lnTo>
                  <a:pt x="0" y="401319"/>
                </a:lnTo>
              </a:path>
            </a:pathLst>
          </a:custGeom>
          <a:ln w="3810">
            <a:solidFill>
              <a:srgbClr val="6A6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372350" y="4926965"/>
            <a:ext cx="353060" cy="0"/>
          </a:xfrm>
          <a:custGeom>
            <a:avLst/>
            <a:gdLst/>
            <a:ahLst/>
            <a:cxnLst/>
            <a:rect l="l" t="t" r="r" b="b"/>
            <a:pathLst>
              <a:path w="353059">
                <a:moveTo>
                  <a:pt x="0" y="0"/>
                </a:moveTo>
                <a:lnTo>
                  <a:pt x="353059" y="0"/>
                </a:lnTo>
              </a:path>
            </a:pathLst>
          </a:custGeom>
          <a:ln w="3810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374255" y="4532629"/>
            <a:ext cx="0" cy="392430"/>
          </a:xfrm>
          <a:custGeom>
            <a:avLst/>
            <a:gdLst/>
            <a:ahLst/>
            <a:cxnLst/>
            <a:rect l="l" t="t" r="r" b="b"/>
            <a:pathLst>
              <a:path h="392429">
                <a:moveTo>
                  <a:pt x="0" y="0"/>
                </a:moveTo>
                <a:lnTo>
                  <a:pt x="0" y="392430"/>
                </a:lnTo>
              </a:path>
            </a:pathLst>
          </a:custGeom>
          <a:ln w="380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372350" y="4530090"/>
            <a:ext cx="353060" cy="0"/>
          </a:xfrm>
          <a:custGeom>
            <a:avLst/>
            <a:gdLst/>
            <a:ahLst/>
            <a:cxnLst/>
            <a:rect l="l" t="t" r="r" b="b"/>
            <a:pathLst>
              <a:path w="353059">
                <a:moveTo>
                  <a:pt x="0" y="0"/>
                </a:moveTo>
                <a:lnTo>
                  <a:pt x="353059" y="0"/>
                </a:lnTo>
              </a:path>
            </a:pathLst>
          </a:custGeom>
          <a:ln w="507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722869" y="4532629"/>
            <a:ext cx="0" cy="392430"/>
          </a:xfrm>
          <a:custGeom>
            <a:avLst/>
            <a:gdLst/>
            <a:ahLst/>
            <a:cxnLst/>
            <a:rect l="l" t="t" r="r" b="b"/>
            <a:pathLst>
              <a:path h="392429">
                <a:moveTo>
                  <a:pt x="0" y="0"/>
                </a:moveTo>
                <a:lnTo>
                  <a:pt x="0" y="392430"/>
                </a:lnTo>
              </a:path>
            </a:pathLst>
          </a:custGeom>
          <a:ln w="5079">
            <a:solidFill>
              <a:srgbClr val="6B6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376159" y="4923154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>
                <a:moveTo>
                  <a:pt x="0" y="0"/>
                </a:moveTo>
                <a:lnTo>
                  <a:pt x="344170" y="0"/>
                </a:lnTo>
              </a:path>
            </a:pathLst>
          </a:custGeom>
          <a:ln w="3809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378700" y="4536440"/>
            <a:ext cx="0" cy="384810"/>
          </a:xfrm>
          <a:custGeom>
            <a:avLst/>
            <a:gdLst/>
            <a:ahLst/>
            <a:cxnLst/>
            <a:rect l="l" t="t" r="r" b="b"/>
            <a:pathLst>
              <a:path h="384810">
                <a:moveTo>
                  <a:pt x="0" y="0"/>
                </a:moveTo>
                <a:lnTo>
                  <a:pt x="0" y="384810"/>
                </a:lnTo>
              </a:path>
            </a:pathLst>
          </a:custGeom>
          <a:ln w="508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376159" y="4534534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>
                <a:moveTo>
                  <a:pt x="0" y="0"/>
                </a:moveTo>
                <a:lnTo>
                  <a:pt x="344170" y="0"/>
                </a:lnTo>
              </a:path>
            </a:pathLst>
          </a:custGeom>
          <a:ln w="3810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718425" y="4536440"/>
            <a:ext cx="0" cy="384810"/>
          </a:xfrm>
          <a:custGeom>
            <a:avLst/>
            <a:gdLst/>
            <a:ahLst/>
            <a:cxnLst/>
            <a:rect l="l" t="t" r="r" b="b"/>
            <a:pathLst>
              <a:path h="384810">
                <a:moveTo>
                  <a:pt x="0" y="0"/>
                </a:moveTo>
                <a:lnTo>
                  <a:pt x="0" y="384810"/>
                </a:lnTo>
              </a:path>
            </a:pathLst>
          </a:custGeom>
          <a:ln w="3809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381240" y="4919345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79" y="0"/>
                </a:lnTo>
              </a:path>
            </a:pathLst>
          </a:custGeom>
          <a:ln w="3810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382509" y="4538979"/>
            <a:ext cx="0" cy="378460"/>
          </a:xfrm>
          <a:custGeom>
            <a:avLst/>
            <a:gdLst/>
            <a:ahLst/>
            <a:cxnLst/>
            <a:rect l="l" t="t" r="r" b="b"/>
            <a:pathLst>
              <a:path h="378460">
                <a:moveTo>
                  <a:pt x="0" y="0"/>
                </a:moveTo>
                <a:lnTo>
                  <a:pt x="0" y="378460"/>
                </a:lnTo>
              </a:path>
            </a:pathLst>
          </a:custGeom>
          <a:ln w="3175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381240" y="4537709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79" y="0"/>
                </a:lnTo>
              </a:path>
            </a:pathLst>
          </a:custGeom>
          <a:ln w="3175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715250" y="4538979"/>
            <a:ext cx="0" cy="378460"/>
          </a:xfrm>
          <a:custGeom>
            <a:avLst/>
            <a:gdLst/>
            <a:ahLst/>
            <a:cxnLst/>
            <a:rect l="l" t="t" r="r" b="b"/>
            <a:pathLst>
              <a:path h="378460">
                <a:moveTo>
                  <a:pt x="0" y="0"/>
                </a:moveTo>
                <a:lnTo>
                  <a:pt x="0" y="378460"/>
                </a:lnTo>
              </a:path>
            </a:pathLst>
          </a:custGeom>
          <a:ln w="3175">
            <a:solidFill>
              <a:srgbClr val="6D6D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383780" y="4915534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380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386319" y="4544059"/>
            <a:ext cx="0" cy="369570"/>
          </a:xfrm>
          <a:custGeom>
            <a:avLst/>
            <a:gdLst/>
            <a:ahLst/>
            <a:cxnLst/>
            <a:rect l="l" t="t" r="r" b="b"/>
            <a:pathLst>
              <a:path h="369570">
                <a:moveTo>
                  <a:pt x="0" y="0"/>
                </a:moveTo>
                <a:lnTo>
                  <a:pt x="0" y="369570"/>
                </a:lnTo>
              </a:path>
            </a:pathLst>
          </a:custGeom>
          <a:ln w="507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383780" y="454152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5080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711440" y="4544059"/>
            <a:ext cx="0" cy="369570"/>
          </a:xfrm>
          <a:custGeom>
            <a:avLst/>
            <a:gdLst/>
            <a:ahLst/>
            <a:cxnLst/>
            <a:rect l="l" t="t" r="r" b="b"/>
            <a:pathLst>
              <a:path h="369570">
                <a:moveTo>
                  <a:pt x="0" y="0"/>
                </a:moveTo>
                <a:lnTo>
                  <a:pt x="0" y="369569"/>
                </a:lnTo>
              </a:path>
            </a:pathLst>
          </a:custGeom>
          <a:ln w="5079">
            <a:solidFill>
              <a:srgbClr val="6E6E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388859" y="491172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40" y="0"/>
                </a:lnTo>
              </a:path>
            </a:pathLst>
          </a:custGeom>
          <a:ln w="381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390765" y="4547870"/>
            <a:ext cx="0" cy="361950"/>
          </a:xfrm>
          <a:custGeom>
            <a:avLst/>
            <a:gdLst/>
            <a:ahLst/>
            <a:cxnLst/>
            <a:rect l="l" t="t" r="r" b="b"/>
            <a:pathLst>
              <a:path h="361950">
                <a:moveTo>
                  <a:pt x="0" y="0"/>
                </a:moveTo>
                <a:lnTo>
                  <a:pt x="0" y="361949"/>
                </a:lnTo>
              </a:path>
            </a:pathLst>
          </a:custGeom>
          <a:ln w="381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388859" y="454596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40" y="0"/>
                </a:lnTo>
              </a:path>
            </a:pathLst>
          </a:custGeom>
          <a:ln w="3810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706994" y="4547870"/>
            <a:ext cx="0" cy="361950"/>
          </a:xfrm>
          <a:custGeom>
            <a:avLst/>
            <a:gdLst/>
            <a:ahLst/>
            <a:cxnLst/>
            <a:rect l="l" t="t" r="r" b="b"/>
            <a:pathLst>
              <a:path h="361950">
                <a:moveTo>
                  <a:pt x="0" y="0"/>
                </a:moveTo>
                <a:lnTo>
                  <a:pt x="0" y="361949"/>
                </a:lnTo>
              </a:path>
            </a:pathLst>
          </a:custGeom>
          <a:ln w="3809">
            <a:solidFill>
              <a:srgbClr val="6F6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392669" y="4907915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2420" y="0"/>
                </a:lnTo>
              </a:path>
            </a:pathLst>
          </a:custGeom>
          <a:ln w="381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394575" y="4551679"/>
            <a:ext cx="0" cy="354330"/>
          </a:xfrm>
          <a:custGeom>
            <a:avLst/>
            <a:gdLst/>
            <a:ahLst/>
            <a:cxnLst/>
            <a:rect l="l" t="t" r="r" b="b"/>
            <a:pathLst>
              <a:path h="354329">
                <a:moveTo>
                  <a:pt x="0" y="0"/>
                </a:moveTo>
                <a:lnTo>
                  <a:pt x="0" y="354330"/>
                </a:lnTo>
              </a:path>
            </a:pathLst>
          </a:custGeom>
          <a:ln w="3809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392669" y="4549775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2420" y="0"/>
                </a:lnTo>
              </a:path>
            </a:pathLst>
          </a:custGeom>
          <a:ln w="3809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703184" y="4551679"/>
            <a:ext cx="0" cy="354330"/>
          </a:xfrm>
          <a:custGeom>
            <a:avLst/>
            <a:gdLst/>
            <a:ahLst/>
            <a:cxnLst/>
            <a:rect l="l" t="t" r="r" b="b"/>
            <a:pathLst>
              <a:path h="354329">
                <a:moveTo>
                  <a:pt x="0" y="0"/>
                </a:moveTo>
                <a:lnTo>
                  <a:pt x="0" y="354330"/>
                </a:lnTo>
              </a:path>
            </a:pathLst>
          </a:custGeom>
          <a:ln w="3810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396480" y="490410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09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398384" y="4555490"/>
            <a:ext cx="0" cy="346710"/>
          </a:xfrm>
          <a:custGeom>
            <a:avLst/>
            <a:gdLst/>
            <a:ahLst/>
            <a:cxnLst/>
            <a:rect l="l" t="t" r="r" b="b"/>
            <a:pathLst>
              <a:path h="346710">
                <a:moveTo>
                  <a:pt x="0" y="0"/>
                </a:moveTo>
                <a:lnTo>
                  <a:pt x="0" y="346710"/>
                </a:lnTo>
              </a:path>
            </a:pathLst>
          </a:custGeom>
          <a:ln w="3810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396480" y="455358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699375" y="4555490"/>
            <a:ext cx="0" cy="346710"/>
          </a:xfrm>
          <a:custGeom>
            <a:avLst/>
            <a:gdLst/>
            <a:ahLst/>
            <a:cxnLst/>
            <a:rect l="l" t="t" r="r" b="b"/>
            <a:pathLst>
              <a:path h="346710">
                <a:moveTo>
                  <a:pt x="0" y="0"/>
                </a:moveTo>
                <a:lnTo>
                  <a:pt x="0" y="346710"/>
                </a:lnTo>
              </a:path>
            </a:pathLst>
          </a:custGeom>
          <a:ln w="3809">
            <a:solidFill>
              <a:srgbClr val="7171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400290" y="4900295"/>
            <a:ext cx="297180" cy="0"/>
          </a:xfrm>
          <a:custGeom>
            <a:avLst/>
            <a:gdLst/>
            <a:ahLst/>
            <a:cxnLst/>
            <a:rect l="l" t="t" r="r" b="b"/>
            <a:pathLst>
              <a:path w="297179">
                <a:moveTo>
                  <a:pt x="0" y="0"/>
                </a:moveTo>
                <a:lnTo>
                  <a:pt x="297179" y="0"/>
                </a:lnTo>
              </a:path>
            </a:pathLst>
          </a:custGeom>
          <a:ln w="381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402194" y="4559300"/>
            <a:ext cx="0" cy="339090"/>
          </a:xfrm>
          <a:custGeom>
            <a:avLst/>
            <a:gdLst/>
            <a:ahLst/>
            <a:cxnLst/>
            <a:rect l="l" t="t" r="r" b="b"/>
            <a:pathLst>
              <a:path h="339089">
                <a:moveTo>
                  <a:pt x="0" y="0"/>
                </a:moveTo>
                <a:lnTo>
                  <a:pt x="0" y="339089"/>
                </a:lnTo>
              </a:path>
            </a:pathLst>
          </a:custGeom>
          <a:ln w="3809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400290" y="4557395"/>
            <a:ext cx="297180" cy="0"/>
          </a:xfrm>
          <a:custGeom>
            <a:avLst/>
            <a:gdLst/>
            <a:ahLst/>
            <a:cxnLst/>
            <a:rect l="l" t="t" r="r" b="b"/>
            <a:pathLst>
              <a:path w="297179">
                <a:moveTo>
                  <a:pt x="0" y="0"/>
                </a:moveTo>
                <a:lnTo>
                  <a:pt x="297179" y="0"/>
                </a:lnTo>
              </a:path>
            </a:pathLst>
          </a:custGeom>
          <a:ln w="381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695565" y="4559300"/>
            <a:ext cx="0" cy="339090"/>
          </a:xfrm>
          <a:custGeom>
            <a:avLst/>
            <a:gdLst/>
            <a:ahLst/>
            <a:cxnLst/>
            <a:rect l="l" t="t" r="r" b="b"/>
            <a:pathLst>
              <a:path h="339089">
                <a:moveTo>
                  <a:pt x="0" y="0"/>
                </a:moveTo>
                <a:lnTo>
                  <a:pt x="0" y="339089"/>
                </a:lnTo>
              </a:path>
            </a:pathLst>
          </a:custGeom>
          <a:ln w="3810">
            <a:solidFill>
              <a:srgbClr val="7272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404100" y="489585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59" y="0"/>
                </a:lnTo>
              </a:path>
            </a:pathLst>
          </a:custGeom>
          <a:ln w="5080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406005" y="4563109"/>
            <a:ext cx="0" cy="330200"/>
          </a:xfrm>
          <a:custGeom>
            <a:avLst/>
            <a:gdLst/>
            <a:ahLst/>
            <a:cxnLst/>
            <a:rect l="l" t="t" r="r" b="b"/>
            <a:pathLst>
              <a:path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380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404100" y="456120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59" y="0"/>
                </a:lnTo>
              </a:path>
            </a:pathLst>
          </a:custGeom>
          <a:ln w="380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691755" y="4563109"/>
            <a:ext cx="0" cy="330200"/>
          </a:xfrm>
          <a:custGeom>
            <a:avLst/>
            <a:gdLst/>
            <a:ahLst/>
            <a:cxnLst/>
            <a:rect l="l" t="t" r="r" b="b"/>
            <a:pathLst>
              <a:path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3809">
            <a:solidFill>
              <a:srgbClr val="73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407909" y="4891404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940" y="0"/>
                </a:lnTo>
              </a:path>
            </a:pathLst>
          </a:custGeom>
          <a:ln w="3809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409815" y="4566920"/>
            <a:ext cx="0" cy="322580"/>
          </a:xfrm>
          <a:custGeom>
            <a:avLst/>
            <a:gdLst/>
            <a:ahLst/>
            <a:cxnLst/>
            <a:rect l="l" t="t" r="r" b="b"/>
            <a:pathLst>
              <a:path h="322579">
                <a:moveTo>
                  <a:pt x="0" y="0"/>
                </a:moveTo>
                <a:lnTo>
                  <a:pt x="0" y="322579"/>
                </a:lnTo>
              </a:path>
            </a:pathLst>
          </a:custGeom>
          <a:ln w="381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407909" y="4565015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940" y="0"/>
                </a:lnTo>
              </a:path>
            </a:pathLst>
          </a:custGeom>
          <a:ln w="3810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687944" y="4566920"/>
            <a:ext cx="0" cy="322580"/>
          </a:xfrm>
          <a:custGeom>
            <a:avLst/>
            <a:gdLst/>
            <a:ahLst/>
            <a:cxnLst/>
            <a:rect l="l" t="t" r="r" b="b"/>
            <a:pathLst>
              <a:path h="322579">
                <a:moveTo>
                  <a:pt x="0" y="0"/>
                </a:moveTo>
                <a:lnTo>
                  <a:pt x="0" y="322579"/>
                </a:lnTo>
              </a:path>
            </a:pathLst>
          </a:custGeom>
          <a:ln w="3809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411719" y="4887595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810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413625" y="4570729"/>
            <a:ext cx="0" cy="314960"/>
          </a:xfrm>
          <a:custGeom>
            <a:avLst/>
            <a:gdLst/>
            <a:ahLst/>
            <a:cxnLst/>
            <a:rect l="l" t="t" r="r" b="b"/>
            <a:pathLst>
              <a:path h="314960">
                <a:moveTo>
                  <a:pt x="0" y="0"/>
                </a:moveTo>
                <a:lnTo>
                  <a:pt x="0" y="314960"/>
                </a:lnTo>
              </a:path>
            </a:pathLst>
          </a:custGeom>
          <a:ln w="3809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411719" y="4568825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809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684134" y="4570729"/>
            <a:ext cx="0" cy="314960"/>
          </a:xfrm>
          <a:custGeom>
            <a:avLst/>
            <a:gdLst/>
            <a:ahLst/>
            <a:cxnLst/>
            <a:rect l="l" t="t" r="r" b="b"/>
            <a:pathLst>
              <a:path h="314960">
                <a:moveTo>
                  <a:pt x="0" y="0"/>
                </a:moveTo>
                <a:lnTo>
                  <a:pt x="0" y="314960"/>
                </a:lnTo>
              </a:path>
            </a:pathLst>
          </a:custGeom>
          <a:ln w="3810">
            <a:solidFill>
              <a:srgbClr val="7575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415530" y="4883784"/>
            <a:ext cx="266700" cy="0"/>
          </a:xfrm>
          <a:custGeom>
            <a:avLst/>
            <a:gdLst/>
            <a:ahLst/>
            <a:cxnLst/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381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417434" y="4574540"/>
            <a:ext cx="0" cy="307340"/>
          </a:xfrm>
          <a:custGeom>
            <a:avLst/>
            <a:gdLst/>
            <a:ahLst/>
            <a:cxnLst/>
            <a:rect l="l" t="t" r="r" b="b"/>
            <a:pathLst>
              <a:path h="307339">
                <a:moveTo>
                  <a:pt x="0" y="0"/>
                </a:moveTo>
                <a:lnTo>
                  <a:pt x="0" y="307339"/>
                </a:lnTo>
              </a:path>
            </a:pathLst>
          </a:custGeom>
          <a:ln w="381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415530" y="4572634"/>
            <a:ext cx="266700" cy="0"/>
          </a:xfrm>
          <a:custGeom>
            <a:avLst/>
            <a:gdLst/>
            <a:ahLst/>
            <a:cxnLst/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3810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680325" y="4574540"/>
            <a:ext cx="0" cy="307340"/>
          </a:xfrm>
          <a:custGeom>
            <a:avLst/>
            <a:gdLst/>
            <a:ahLst/>
            <a:cxnLst/>
            <a:rect l="l" t="t" r="r" b="b"/>
            <a:pathLst>
              <a:path h="307339">
                <a:moveTo>
                  <a:pt x="0" y="0"/>
                </a:moveTo>
                <a:lnTo>
                  <a:pt x="0" y="307340"/>
                </a:lnTo>
              </a:path>
            </a:pathLst>
          </a:custGeom>
          <a:ln w="3809">
            <a:solidFill>
              <a:srgbClr val="767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419340" y="4879975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79" y="0"/>
                </a:lnTo>
              </a:path>
            </a:pathLst>
          </a:custGeom>
          <a:ln w="3809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421244" y="4578350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719"/>
                </a:lnTo>
              </a:path>
            </a:pathLst>
          </a:custGeom>
          <a:ln w="3809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419340" y="4576445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79" y="0"/>
                </a:lnTo>
              </a:path>
            </a:pathLst>
          </a:custGeom>
          <a:ln w="381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676515" y="4578350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719"/>
                </a:lnTo>
              </a:path>
            </a:pathLst>
          </a:custGeom>
          <a:ln w="3810">
            <a:solidFill>
              <a:srgbClr val="777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423150" y="4876165"/>
            <a:ext cx="251460" cy="0"/>
          </a:xfrm>
          <a:custGeom>
            <a:avLst/>
            <a:gdLst/>
            <a:ahLst/>
            <a:cxnLst/>
            <a:rect l="l" t="t" r="r" b="b"/>
            <a:pathLst>
              <a:path w="251459">
                <a:moveTo>
                  <a:pt x="0" y="0"/>
                </a:moveTo>
                <a:lnTo>
                  <a:pt x="251459" y="0"/>
                </a:lnTo>
              </a:path>
            </a:pathLst>
          </a:custGeom>
          <a:ln w="3810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425055" y="4583429"/>
            <a:ext cx="0" cy="290830"/>
          </a:xfrm>
          <a:custGeom>
            <a:avLst/>
            <a:gdLst/>
            <a:ahLst/>
            <a:cxnLst/>
            <a:rect l="l" t="t" r="r" b="b"/>
            <a:pathLst>
              <a:path h="290829">
                <a:moveTo>
                  <a:pt x="0" y="0"/>
                </a:moveTo>
                <a:lnTo>
                  <a:pt x="0" y="290830"/>
                </a:lnTo>
              </a:path>
            </a:pathLst>
          </a:custGeom>
          <a:ln w="380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423150" y="4580890"/>
            <a:ext cx="251460" cy="0"/>
          </a:xfrm>
          <a:custGeom>
            <a:avLst/>
            <a:gdLst/>
            <a:ahLst/>
            <a:cxnLst/>
            <a:rect l="l" t="t" r="r" b="b"/>
            <a:pathLst>
              <a:path w="251459">
                <a:moveTo>
                  <a:pt x="0" y="0"/>
                </a:moveTo>
                <a:lnTo>
                  <a:pt x="251459" y="0"/>
                </a:lnTo>
              </a:path>
            </a:pathLst>
          </a:custGeom>
          <a:ln w="507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672069" y="4583429"/>
            <a:ext cx="0" cy="290830"/>
          </a:xfrm>
          <a:custGeom>
            <a:avLst/>
            <a:gdLst/>
            <a:ahLst/>
            <a:cxnLst/>
            <a:rect l="l" t="t" r="r" b="b"/>
            <a:pathLst>
              <a:path h="290829">
                <a:moveTo>
                  <a:pt x="0" y="0"/>
                </a:moveTo>
                <a:lnTo>
                  <a:pt x="0" y="290830"/>
                </a:lnTo>
              </a:path>
            </a:pathLst>
          </a:custGeom>
          <a:ln w="5079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426959" y="4872354"/>
            <a:ext cx="242570" cy="0"/>
          </a:xfrm>
          <a:custGeom>
            <a:avLst/>
            <a:gdLst/>
            <a:ahLst/>
            <a:cxnLst/>
            <a:rect l="l" t="t" r="r" b="b"/>
            <a:pathLst>
              <a:path w="242570">
                <a:moveTo>
                  <a:pt x="0" y="0"/>
                </a:moveTo>
                <a:lnTo>
                  <a:pt x="242570" y="0"/>
                </a:lnTo>
              </a:path>
            </a:pathLst>
          </a:custGeom>
          <a:ln w="3809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429500" y="4587240"/>
            <a:ext cx="0" cy="283210"/>
          </a:xfrm>
          <a:custGeom>
            <a:avLst/>
            <a:gdLst/>
            <a:ahLst/>
            <a:cxnLst/>
            <a:rect l="l" t="t" r="r" b="b"/>
            <a:pathLst>
              <a:path h="283210">
                <a:moveTo>
                  <a:pt x="0" y="0"/>
                </a:moveTo>
                <a:lnTo>
                  <a:pt x="0" y="283210"/>
                </a:lnTo>
              </a:path>
            </a:pathLst>
          </a:custGeom>
          <a:ln w="5080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426959" y="4585334"/>
            <a:ext cx="242570" cy="0"/>
          </a:xfrm>
          <a:custGeom>
            <a:avLst/>
            <a:gdLst/>
            <a:ahLst/>
            <a:cxnLst/>
            <a:rect l="l" t="t" r="r" b="b"/>
            <a:pathLst>
              <a:path w="242570">
                <a:moveTo>
                  <a:pt x="0" y="0"/>
                </a:moveTo>
                <a:lnTo>
                  <a:pt x="242570" y="0"/>
                </a:lnTo>
              </a:path>
            </a:pathLst>
          </a:custGeom>
          <a:ln w="3810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667625" y="4587240"/>
            <a:ext cx="0" cy="283210"/>
          </a:xfrm>
          <a:custGeom>
            <a:avLst/>
            <a:gdLst/>
            <a:ahLst/>
            <a:cxnLst/>
            <a:rect l="l" t="t" r="r" b="b"/>
            <a:pathLst>
              <a:path h="283210">
                <a:moveTo>
                  <a:pt x="0" y="0"/>
                </a:moveTo>
                <a:lnTo>
                  <a:pt x="0" y="283210"/>
                </a:lnTo>
              </a:path>
            </a:pathLst>
          </a:custGeom>
          <a:ln w="3809">
            <a:solidFill>
              <a:srgbClr val="797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432040" y="4868545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>
                <a:moveTo>
                  <a:pt x="0" y="0"/>
                </a:moveTo>
                <a:lnTo>
                  <a:pt x="233679" y="0"/>
                </a:lnTo>
              </a:path>
            </a:pathLst>
          </a:custGeom>
          <a:ln w="381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433944" y="4591050"/>
            <a:ext cx="0" cy="275590"/>
          </a:xfrm>
          <a:custGeom>
            <a:avLst/>
            <a:gdLst/>
            <a:ahLst/>
            <a:cxnLst/>
            <a:rect l="l" t="t" r="r" b="b"/>
            <a:pathLst>
              <a:path h="275589">
                <a:moveTo>
                  <a:pt x="0" y="0"/>
                </a:moveTo>
                <a:lnTo>
                  <a:pt x="0" y="275589"/>
                </a:lnTo>
              </a:path>
            </a:pathLst>
          </a:custGeom>
          <a:ln w="3809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432040" y="4589145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>
                <a:moveTo>
                  <a:pt x="0" y="0"/>
                </a:moveTo>
                <a:lnTo>
                  <a:pt x="233679" y="0"/>
                </a:lnTo>
              </a:path>
            </a:pathLst>
          </a:custGeom>
          <a:ln w="381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663815" y="4591050"/>
            <a:ext cx="0" cy="275590"/>
          </a:xfrm>
          <a:custGeom>
            <a:avLst/>
            <a:gdLst/>
            <a:ahLst/>
            <a:cxnLst/>
            <a:rect l="l" t="t" r="r" b="b"/>
            <a:pathLst>
              <a:path h="275589">
                <a:moveTo>
                  <a:pt x="0" y="0"/>
                </a:moveTo>
                <a:lnTo>
                  <a:pt x="0" y="275589"/>
                </a:lnTo>
              </a:path>
            </a:pathLst>
          </a:custGeom>
          <a:ln w="3810">
            <a:solidFill>
              <a:srgbClr val="7A7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435850" y="486473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6059" y="0"/>
                </a:lnTo>
              </a:path>
            </a:pathLst>
          </a:custGeom>
          <a:ln w="3810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437755" y="4594859"/>
            <a:ext cx="0" cy="267970"/>
          </a:xfrm>
          <a:custGeom>
            <a:avLst/>
            <a:gdLst/>
            <a:ahLst/>
            <a:cxnLst/>
            <a:rect l="l" t="t" r="r" b="b"/>
            <a:pathLst>
              <a:path h="267970">
                <a:moveTo>
                  <a:pt x="0" y="0"/>
                </a:moveTo>
                <a:lnTo>
                  <a:pt x="0" y="267970"/>
                </a:lnTo>
              </a:path>
            </a:pathLst>
          </a:custGeom>
          <a:ln w="380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435850" y="459295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6059" y="0"/>
                </a:lnTo>
              </a:path>
            </a:pathLst>
          </a:custGeom>
          <a:ln w="380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660005" y="4594859"/>
            <a:ext cx="0" cy="267970"/>
          </a:xfrm>
          <a:custGeom>
            <a:avLst/>
            <a:gdLst/>
            <a:ahLst/>
            <a:cxnLst/>
            <a:rect l="l" t="t" r="r" b="b"/>
            <a:pathLst>
              <a:path h="267970">
                <a:moveTo>
                  <a:pt x="0" y="0"/>
                </a:moveTo>
                <a:lnTo>
                  <a:pt x="0" y="267969"/>
                </a:lnTo>
              </a:path>
            </a:pathLst>
          </a:custGeom>
          <a:ln w="3809">
            <a:solidFill>
              <a:srgbClr val="7B7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439659" y="4860925"/>
            <a:ext cx="218440" cy="0"/>
          </a:xfrm>
          <a:custGeom>
            <a:avLst/>
            <a:gdLst/>
            <a:ahLst/>
            <a:cxnLst/>
            <a:rect l="l" t="t" r="r" b="b"/>
            <a:pathLst>
              <a:path w="218440">
                <a:moveTo>
                  <a:pt x="0" y="0"/>
                </a:moveTo>
                <a:lnTo>
                  <a:pt x="218440" y="0"/>
                </a:lnTo>
              </a:path>
            </a:pathLst>
          </a:custGeom>
          <a:ln w="3809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441565" y="4598670"/>
            <a:ext cx="0" cy="260350"/>
          </a:xfrm>
          <a:custGeom>
            <a:avLst/>
            <a:gdLst/>
            <a:ahLst/>
            <a:cxnLst/>
            <a:rect l="l" t="t" r="r" b="b"/>
            <a:pathLst>
              <a:path h="260350">
                <a:moveTo>
                  <a:pt x="0" y="0"/>
                </a:moveTo>
                <a:lnTo>
                  <a:pt x="0" y="260349"/>
                </a:lnTo>
              </a:path>
            </a:pathLst>
          </a:custGeom>
          <a:ln w="3810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439659" y="4596765"/>
            <a:ext cx="218440" cy="0"/>
          </a:xfrm>
          <a:custGeom>
            <a:avLst/>
            <a:gdLst/>
            <a:ahLst/>
            <a:cxnLst/>
            <a:rect l="l" t="t" r="r" b="b"/>
            <a:pathLst>
              <a:path w="218440">
                <a:moveTo>
                  <a:pt x="0" y="0"/>
                </a:moveTo>
                <a:lnTo>
                  <a:pt x="218440" y="0"/>
                </a:lnTo>
              </a:path>
            </a:pathLst>
          </a:custGeom>
          <a:ln w="3810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656194" y="4598670"/>
            <a:ext cx="0" cy="260350"/>
          </a:xfrm>
          <a:custGeom>
            <a:avLst/>
            <a:gdLst/>
            <a:ahLst/>
            <a:cxnLst/>
            <a:rect l="l" t="t" r="r" b="b"/>
            <a:pathLst>
              <a:path h="260350">
                <a:moveTo>
                  <a:pt x="0" y="0"/>
                </a:moveTo>
                <a:lnTo>
                  <a:pt x="0" y="260349"/>
                </a:lnTo>
              </a:path>
            </a:pathLst>
          </a:custGeom>
          <a:ln w="3809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443469" y="4598670"/>
            <a:ext cx="210820" cy="2603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349490" y="4504690"/>
            <a:ext cx="398780" cy="448309"/>
          </a:xfrm>
          <a:custGeom>
            <a:avLst/>
            <a:gdLst/>
            <a:ahLst/>
            <a:cxnLst/>
            <a:rect l="l" t="t" r="r" b="b"/>
            <a:pathLst>
              <a:path w="398779" h="448310">
                <a:moveTo>
                  <a:pt x="199389" y="448310"/>
                </a:moveTo>
                <a:lnTo>
                  <a:pt x="0" y="448310"/>
                </a:lnTo>
                <a:lnTo>
                  <a:pt x="0" y="0"/>
                </a:lnTo>
                <a:lnTo>
                  <a:pt x="398779" y="0"/>
                </a:lnTo>
                <a:lnTo>
                  <a:pt x="398779" y="448310"/>
                </a:lnTo>
                <a:lnTo>
                  <a:pt x="199389" y="448310"/>
                </a:lnTo>
                <a:close/>
              </a:path>
            </a:pathLst>
          </a:custGeom>
          <a:ln w="93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994650" y="4329429"/>
            <a:ext cx="577850" cy="3543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8458200" y="4951729"/>
            <a:ext cx="330200" cy="2959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470140" y="4603750"/>
            <a:ext cx="217170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903209" y="4702809"/>
            <a:ext cx="415290" cy="2400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994650" y="4752340"/>
            <a:ext cx="246379" cy="1219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934200" y="4554220"/>
            <a:ext cx="261620" cy="22733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979919" y="4579620"/>
            <a:ext cx="147320" cy="1498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Can you find </a:t>
            </a:r>
            <a:r>
              <a:rPr spc="-5" dirty="0"/>
              <a:t>the</a:t>
            </a:r>
            <a:r>
              <a:rPr spc="-100" dirty="0"/>
              <a:t> </a:t>
            </a:r>
            <a:r>
              <a:rPr spc="-10" dirty="0"/>
              <a:t>compound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839469" y="1279929"/>
            <a:ext cx="7132955" cy="3899535"/>
          </a:xfrm>
          <a:prstGeom prst="rect">
            <a:avLst/>
          </a:prstGeom>
        </p:spPr>
        <p:txBody>
          <a:bodyPr vert="horz" wrap="square" lIns="0" tIns="289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80"/>
              </a:spcBef>
            </a:pP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subjects?</a:t>
            </a:r>
            <a:endParaRPr sz="4000">
              <a:latin typeface="Consolas"/>
              <a:cs typeface="Consolas"/>
            </a:endParaRPr>
          </a:p>
          <a:p>
            <a:pPr marL="12700" marR="5080">
              <a:lnSpc>
                <a:spcPct val="100000"/>
              </a:lnSpc>
              <a:spcBef>
                <a:spcPts val="2400"/>
              </a:spcBef>
              <a:tabLst>
                <a:tab pos="1068070" algn="l"/>
                <a:tab pos="1099820" algn="l"/>
                <a:tab pos="4205605" algn="l"/>
              </a:tabLst>
            </a:pP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Her	uncle and she walked  slowly through 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art gallery  and		admired 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the	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beautiful 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pictures 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exhibited</a:t>
            </a:r>
            <a:r>
              <a:rPr sz="4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there.</a:t>
            </a:r>
            <a:endParaRPr sz="44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6705600" y="4767579"/>
            <a:ext cx="2242820" cy="2090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Can you find </a:t>
            </a:r>
            <a:r>
              <a:rPr spc="-5" dirty="0"/>
              <a:t>the</a:t>
            </a:r>
            <a:r>
              <a:rPr spc="-100" dirty="0"/>
              <a:t> </a:t>
            </a:r>
            <a:r>
              <a:rPr spc="-10" dirty="0"/>
              <a:t>compound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839469" y="1279929"/>
            <a:ext cx="7132955" cy="3899535"/>
          </a:xfrm>
          <a:prstGeom prst="rect">
            <a:avLst/>
          </a:prstGeom>
        </p:spPr>
        <p:txBody>
          <a:bodyPr vert="horz" wrap="square" lIns="0" tIns="289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80"/>
              </a:spcBef>
            </a:pP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subjects?</a:t>
            </a:r>
            <a:endParaRPr sz="4000">
              <a:latin typeface="Consolas"/>
              <a:cs typeface="Consolas"/>
            </a:endParaRPr>
          </a:p>
          <a:p>
            <a:pPr marL="12700" marR="5080">
              <a:lnSpc>
                <a:spcPct val="100000"/>
              </a:lnSpc>
              <a:spcBef>
                <a:spcPts val="2400"/>
              </a:spcBef>
              <a:tabLst>
                <a:tab pos="1099820" algn="l"/>
                <a:tab pos="4205605" algn="l"/>
              </a:tabLst>
            </a:pP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Her </a:t>
            </a:r>
            <a:r>
              <a:rPr sz="4400" b="1" spc="-5" dirty="0">
                <a:solidFill>
                  <a:srgbClr val="4D5A6E"/>
                </a:solidFill>
                <a:latin typeface="Arial"/>
                <a:cs typeface="Arial"/>
              </a:rPr>
              <a:t>uncle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4400" b="1" spc="-5" dirty="0">
                <a:solidFill>
                  <a:srgbClr val="4D5A6E"/>
                </a:solidFill>
                <a:latin typeface="Arial"/>
                <a:cs typeface="Arial"/>
              </a:rPr>
              <a:t>she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walked  slowly through 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art gallery  and	admired 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the	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beautiful 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pictures </a:t>
            </a:r>
            <a:r>
              <a:rPr sz="4400" spc="-10" dirty="0">
                <a:solidFill>
                  <a:srgbClr val="FFFFFF"/>
                </a:solidFill>
                <a:latin typeface="Arial"/>
                <a:cs typeface="Arial"/>
              </a:rPr>
              <a:t>exhibited</a:t>
            </a:r>
            <a:r>
              <a:rPr sz="4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Arial"/>
                <a:cs typeface="Arial"/>
              </a:rPr>
              <a:t>there.</a:t>
            </a:r>
            <a:endParaRPr sz="44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6705600" y="4767579"/>
            <a:ext cx="2242820" cy="2090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83134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10" dirty="0">
                <a:solidFill>
                  <a:srgbClr val="4D5A6E"/>
                </a:solidFill>
              </a:rPr>
              <a:t>compound</a:t>
            </a:r>
            <a:r>
              <a:rPr sz="3600" spc="45" dirty="0">
                <a:solidFill>
                  <a:srgbClr val="4D5A6E"/>
                </a:solidFill>
              </a:rPr>
              <a:t> </a:t>
            </a:r>
            <a:r>
              <a:rPr sz="3600" spc="-5" dirty="0">
                <a:solidFill>
                  <a:srgbClr val="4D5A6E"/>
                </a:solidFill>
              </a:rPr>
              <a:t>subject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1497329"/>
            <a:ext cx="5793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681418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050" spc="-10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My little brother and my cousin</a:t>
            </a:r>
            <a:r>
              <a:rPr sz="3200" spc="-4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broke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218690"/>
            <a:ext cx="7489825" cy="281559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546100">
              <a:lnSpc>
                <a:spcPct val="100000"/>
              </a:lnSpc>
              <a:spcBef>
                <a:spcPts val="790"/>
              </a:spcBef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their</a:t>
            </a:r>
            <a:r>
              <a:rPr sz="32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fingers.</a:t>
            </a:r>
            <a:endParaRPr sz="3200">
              <a:latin typeface="Corbel"/>
              <a:cs typeface="Corbel"/>
            </a:endParaRPr>
          </a:p>
          <a:p>
            <a:pPr marL="546100" marR="363855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5312"/>
              <a:buAutoNum type="arabicPeriod" startAt="2"/>
              <a:tabLst>
                <a:tab pos="545465" algn="l"/>
                <a:tab pos="546100" algn="l"/>
              </a:tabLst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His Uncle Bob </a:t>
            </a:r>
            <a:r>
              <a:rPr sz="3200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Aunt Betty </a:t>
            </a:r>
            <a:r>
              <a:rPr sz="3200" dirty="0">
                <a:solidFill>
                  <a:srgbClr val="FFFFFF"/>
                </a:solidFill>
                <a:latin typeface="Corbel"/>
                <a:cs typeface="Corbel"/>
              </a:rPr>
              <a:t>asked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32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312"/>
              <a:buAutoNum type="arabicPeriod" startAt="2"/>
              <a:tabLst>
                <a:tab pos="545465" algn="l"/>
                <a:tab pos="546100" algn="l"/>
              </a:tabLst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Those soldiers and agents carried</a:t>
            </a:r>
            <a:r>
              <a:rPr sz="32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32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5312"/>
              <a:buAutoNum type="arabicPeriod" startAt="2"/>
              <a:tabLst>
                <a:tab pos="545465" algn="l"/>
                <a:tab pos="546100" algn="l"/>
              </a:tabLst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Our babysitter and </a:t>
            </a:r>
            <a:r>
              <a:rPr sz="3200" dirty="0">
                <a:solidFill>
                  <a:srgbClr val="FFFFFF"/>
                </a:solidFill>
                <a:latin typeface="Corbel"/>
                <a:cs typeface="Corbel"/>
              </a:rPr>
              <a:t>her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friend arrived</a:t>
            </a:r>
            <a:r>
              <a:rPr sz="3200" spc="-3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  <p:transition>
    <p:spli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83134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10" dirty="0">
                <a:solidFill>
                  <a:srgbClr val="4D5A6E"/>
                </a:solidFill>
              </a:rPr>
              <a:t>compound</a:t>
            </a:r>
            <a:r>
              <a:rPr sz="3600" spc="45" dirty="0">
                <a:solidFill>
                  <a:srgbClr val="4D5A6E"/>
                </a:solidFill>
              </a:rPr>
              <a:t> </a:t>
            </a:r>
            <a:r>
              <a:rPr sz="3600" spc="-5" dirty="0">
                <a:solidFill>
                  <a:srgbClr val="4D5A6E"/>
                </a:solidFill>
              </a:rPr>
              <a:t>subject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1497329"/>
            <a:ext cx="5793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693610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050" spc="-10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My little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brother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200" dirty="0">
                <a:solidFill>
                  <a:srgbClr val="FFFFFF"/>
                </a:solidFill>
                <a:latin typeface="Corbel"/>
                <a:cs typeface="Corbel"/>
              </a:rPr>
              <a:t>my </a:t>
            </a:r>
            <a:r>
              <a:rPr sz="3200" b="1" dirty="0">
                <a:solidFill>
                  <a:srgbClr val="4D5A6E"/>
                </a:solidFill>
                <a:latin typeface="Corbel"/>
                <a:cs typeface="Corbel"/>
              </a:rPr>
              <a:t>cousin</a:t>
            </a:r>
            <a:r>
              <a:rPr sz="3200" b="1" spc="10" dirty="0">
                <a:solidFill>
                  <a:srgbClr val="4D5A6E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broke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218690"/>
            <a:ext cx="7315834" cy="330327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546100">
              <a:lnSpc>
                <a:spcPct val="100000"/>
              </a:lnSpc>
              <a:spcBef>
                <a:spcPts val="790"/>
              </a:spcBef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their</a:t>
            </a:r>
            <a:r>
              <a:rPr sz="32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fingers.</a:t>
            </a:r>
            <a:endParaRPr sz="3200">
              <a:latin typeface="Corbel"/>
              <a:cs typeface="Corbel"/>
            </a:endParaRPr>
          </a:p>
          <a:p>
            <a:pPr marL="546100" marR="5080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5312"/>
              <a:buAutoNum type="arabicPeriod" startAt="2"/>
              <a:tabLst>
                <a:tab pos="545465" algn="l"/>
                <a:tab pos="546100" algn="l"/>
              </a:tabLst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His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Uncle Bob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Aunt Betty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asked for  directions.</a:t>
            </a:r>
            <a:endParaRPr sz="32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312"/>
              <a:buAutoNum type="arabicPeriod" startAt="2"/>
              <a:tabLst>
                <a:tab pos="545465" algn="l"/>
                <a:tab pos="546100" algn="l"/>
              </a:tabLst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Those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soldiers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agents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carried</a:t>
            </a:r>
            <a:r>
              <a:rPr sz="3200" spc="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3200">
              <a:latin typeface="Corbel"/>
              <a:cs typeface="Corbel"/>
            </a:endParaRPr>
          </a:p>
          <a:p>
            <a:pPr marL="546100" marR="506095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5312"/>
              <a:buAutoNum type="arabicPeriod" startAt="2"/>
              <a:tabLst>
                <a:tab pos="545465" algn="l"/>
                <a:tab pos="546100" algn="l"/>
              </a:tabLst>
            </a:pP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Our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babysitter </a:t>
            </a:r>
            <a:r>
              <a:rPr sz="3200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her </a:t>
            </a:r>
            <a:r>
              <a:rPr sz="3200" b="1" spc="-5" dirty="0">
                <a:solidFill>
                  <a:srgbClr val="4D5A6E"/>
                </a:solidFill>
                <a:latin typeface="Corbel"/>
                <a:cs typeface="Corbel"/>
              </a:rPr>
              <a:t>friend </a:t>
            </a:r>
            <a:r>
              <a:rPr sz="3200" spc="-5" dirty="0">
                <a:solidFill>
                  <a:srgbClr val="FFFFFF"/>
                </a:solidFill>
                <a:latin typeface="Corbel"/>
                <a:cs typeface="Corbel"/>
              </a:rPr>
              <a:t>arrived  </a:t>
            </a:r>
            <a:r>
              <a:rPr sz="3200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763269" y="948690"/>
            <a:ext cx="7550784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10" dirty="0"/>
              <a:t>Compound</a:t>
            </a:r>
            <a:r>
              <a:rPr sz="6000" spc="-105" dirty="0"/>
              <a:t> </a:t>
            </a:r>
            <a:r>
              <a:rPr sz="6000" spc="-5" dirty="0"/>
              <a:t>Predicate</a:t>
            </a:r>
            <a:endParaRPr sz="6000"/>
          </a:p>
        </p:txBody>
      </p:sp>
      <p:sp>
        <p:nvSpPr>
          <p:cNvPr id="217" name="object 217"/>
          <p:cNvSpPr txBox="1"/>
          <p:nvPr/>
        </p:nvSpPr>
        <p:spPr>
          <a:xfrm>
            <a:off x="839469" y="2472690"/>
            <a:ext cx="7439659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395730" algn="l"/>
                <a:tab pos="2127885" algn="l"/>
                <a:tab pos="3256279" algn="l"/>
                <a:tab pos="5060950" algn="l"/>
              </a:tabLst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4000" b="1" spc="-10" dirty="0">
                <a:solidFill>
                  <a:srgbClr val="5E7690"/>
                </a:solidFill>
                <a:latin typeface="Arial"/>
                <a:cs typeface="Arial"/>
              </a:rPr>
              <a:t>compound </a:t>
            </a:r>
            <a:r>
              <a:rPr sz="4000" b="1" spc="-5" dirty="0">
                <a:solidFill>
                  <a:srgbClr val="5E7690"/>
                </a:solidFill>
                <a:latin typeface="Arial"/>
                <a:cs typeface="Arial"/>
              </a:rPr>
              <a:t>predicate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, is more  than one	verb	relating	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the  same	subject.</a:t>
            </a:r>
            <a:endParaRPr sz="40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5562600" y="3505200"/>
            <a:ext cx="2731770" cy="29616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Can you find </a:t>
            </a:r>
            <a:r>
              <a:rPr spc="-5" dirty="0"/>
              <a:t>the</a:t>
            </a:r>
            <a:r>
              <a:rPr spc="-100" dirty="0"/>
              <a:t> </a:t>
            </a:r>
            <a:r>
              <a:rPr spc="-10" dirty="0"/>
              <a:t>compound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839469" y="1303020"/>
            <a:ext cx="7162165" cy="2656840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00"/>
              </a:spcBef>
            </a:pP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predicate?</a:t>
            </a:r>
            <a:endParaRPr sz="4000">
              <a:latin typeface="Consolas"/>
              <a:cs typeface="Consolas"/>
            </a:endParaRPr>
          </a:p>
          <a:p>
            <a:pPr marL="12700" marR="5080">
              <a:lnSpc>
                <a:spcPct val="100000"/>
              </a:lnSpc>
              <a:spcBef>
                <a:spcPts val="2400"/>
              </a:spcBef>
            </a:pP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Mother mopped and  scrubbed the </a:t>
            </a:r>
            <a:r>
              <a:rPr sz="4800" spc="-5" dirty="0">
                <a:solidFill>
                  <a:srgbClr val="FFFFFF"/>
                </a:solidFill>
                <a:latin typeface="Arial"/>
                <a:cs typeface="Arial"/>
              </a:rPr>
              <a:t>kitchen</a:t>
            </a:r>
            <a:r>
              <a:rPr sz="4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800" spc="-5" dirty="0">
                <a:solidFill>
                  <a:srgbClr val="FFFFFF"/>
                </a:solidFill>
                <a:latin typeface="Arial"/>
                <a:cs typeface="Arial"/>
              </a:rPr>
              <a:t>floor.</a:t>
            </a:r>
            <a:endParaRPr sz="48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3352800" y="4114800"/>
            <a:ext cx="2133600" cy="1996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400800" y="3275329"/>
            <a:ext cx="2451100" cy="2658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Can you find </a:t>
            </a:r>
            <a:r>
              <a:rPr spc="-5" dirty="0"/>
              <a:t>the</a:t>
            </a:r>
            <a:r>
              <a:rPr spc="-100" dirty="0"/>
              <a:t> </a:t>
            </a:r>
            <a:r>
              <a:rPr spc="-10" dirty="0"/>
              <a:t>compound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839469" y="1303020"/>
            <a:ext cx="7399020" cy="2656840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00"/>
              </a:spcBef>
            </a:pPr>
            <a:r>
              <a:rPr sz="4000" spc="-10" dirty="0">
                <a:solidFill>
                  <a:srgbClr val="C0EDFF"/>
                </a:solidFill>
                <a:latin typeface="Consolas"/>
                <a:cs typeface="Consolas"/>
              </a:rPr>
              <a:t>predicate?</a:t>
            </a:r>
            <a:endParaRPr sz="40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2400"/>
              </a:spcBef>
            </a:pP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Mother </a:t>
            </a:r>
            <a:r>
              <a:rPr sz="4800" b="1" spc="-10" dirty="0">
                <a:solidFill>
                  <a:srgbClr val="5E7690"/>
                </a:solidFill>
                <a:latin typeface="Arial"/>
                <a:cs typeface="Arial"/>
              </a:rPr>
              <a:t>mopped</a:t>
            </a:r>
            <a:r>
              <a:rPr sz="4800" b="1" dirty="0">
                <a:solidFill>
                  <a:srgbClr val="5E7690"/>
                </a:solidFill>
                <a:latin typeface="Arial"/>
                <a:cs typeface="Arial"/>
              </a:rPr>
              <a:t> </a:t>
            </a: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endParaRPr sz="4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4800" b="1" spc="-10" dirty="0">
                <a:solidFill>
                  <a:srgbClr val="5E7690"/>
                </a:solidFill>
                <a:latin typeface="Arial"/>
                <a:cs typeface="Arial"/>
              </a:rPr>
              <a:t>scrubbed </a:t>
            </a:r>
            <a:r>
              <a:rPr sz="4800" spc="-5" dirty="0">
                <a:solidFill>
                  <a:srgbClr val="FFFFFF"/>
                </a:solidFill>
                <a:latin typeface="Arial"/>
                <a:cs typeface="Arial"/>
              </a:rPr>
              <a:t>the kitchen</a:t>
            </a:r>
            <a:r>
              <a:rPr sz="4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floor.</a:t>
            </a:r>
            <a:endParaRPr sz="48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3644900" y="4723129"/>
            <a:ext cx="2133600" cy="19977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692900" y="3884929"/>
            <a:ext cx="2451100" cy="2658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839469" y="948690"/>
            <a:ext cx="6550659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Can you find the </a:t>
            </a:r>
            <a:r>
              <a:rPr sz="3600" spc="-10" dirty="0">
                <a:solidFill>
                  <a:srgbClr val="5E7690"/>
                </a:solidFill>
                <a:latin typeface="Consolas"/>
                <a:cs typeface="Consolas"/>
              </a:rPr>
              <a:t>compound  </a:t>
            </a:r>
            <a:r>
              <a:rPr sz="3600" spc="-5" dirty="0">
                <a:solidFill>
                  <a:srgbClr val="5E7690"/>
                </a:solidFill>
                <a:latin typeface="Consolas"/>
                <a:cs typeface="Consolas"/>
              </a:rPr>
              <a:t>predicate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</a:t>
            </a:r>
            <a:r>
              <a:rPr sz="3600" spc="-7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sentence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839469" y="2045970"/>
            <a:ext cx="15316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685800" y="2396490"/>
            <a:ext cx="77184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400" spc="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3600" dirty="0">
                <a:solidFill>
                  <a:srgbClr val="FFFFFF"/>
                </a:solidFill>
                <a:latin typeface="Corbel"/>
                <a:cs typeface="Corbel"/>
              </a:rPr>
              <a:t>My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little brother bruised and broke</a:t>
            </a:r>
            <a:r>
              <a:rPr sz="3600" spc="-7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600" dirty="0">
                <a:solidFill>
                  <a:srgbClr val="FFFFFF"/>
                </a:solidFill>
                <a:latin typeface="Corbel"/>
                <a:cs typeface="Corbel"/>
              </a:rPr>
              <a:t>his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685800" y="2857499"/>
            <a:ext cx="8273415" cy="312166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546100">
              <a:lnSpc>
                <a:spcPct val="100000"/>
              </a:lnSpc>
              <a:spcBef>
                <a:spcPts val="790"/>
              </a:spcBef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3600">
              <a:latin typeface="Corbel"/>
              <a:cs typeface="Corbel"/>
            </a:endParaRPr>
          </a:p>
          <a:p>
            <a:pPr marL="546100" marR="1094105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4444"/>
              <a:buAutoNum type="arabicPeriod" startAt="2"/>
              <a:tabLst>
                <a:tab pos="545465" algn="l"/>
                <a:tab pos="546100" algn="l"/>
              </a:tabLst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His Uncle Bob looked </a:t>
            </a:r>
            <a:r>
              <a:rPr sz="3600" spc="-10" dirty="0">
                <a:solidFill>
                  <a:srgbClr val="FFFFFF"/>
                </a:solidFill>
                <a:latin typeface="Corbel"/>
                <a:cs typeface="Corbel"/>
              </a:rPr>
              <a:t>and asked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36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4444"/>
              <a:buAutoNum type="arabicPeriod" startAt="2"/>
              <a:tabLst>
                <a:tab pos="545465" algn="l"/>
                <a:tab pos="546100" algn="l"/>
              </a:tabLst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Those soldiers carried </a:t>
            </a:r>
            <a:r>
              <a:rPr sz="3600" spc="-10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used</a:t>
            </a:r>
            <a:r>
              <a:rPr sz="3600" spc="-3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36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4444"/>
              <a:buAutoNum type="arabicPeriod" startAt="2"/>
              <a:tabLst>
                <a:tab pos="545465" algn="l"/>
                <a:tab pos="546100" algn="l"/>
              </a:tabLst>
            </a:pP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Our babysitter overslept and arrived</a:t>
            </a:r>
            <a:r>
              <a:rPr sz="3600" spc="-7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3600">
              <a:latin typeface="Corbel"/>
              <a:cs typeface="Corbel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8314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4D5A6E"/>
                </a:solidFill>
              </a:rPr>
              <a:t>Judy and her </a:t>
            </a:r>
            <a:r>
              <a:rPr sz="3600" spc="-5" dirty="0">
                <a:solidFill>
                  <a:srgbClr val="4D5A6E"/>
                </a:solidFill>
              </a:rPr>
              <a:t>dog </a:t>
            </a:r>
            <a:r>
              <a:rPr sz="3600" spc="-5" dirty="0">
                <a:solidFill>
                  <a:srgbClr val="5E7690"/>
                </a:solidFill>
              </a:rPr>
              <a:t>run </a:t>
            </a:r>
            <a:r>
              <a:rPr sz="3600" spc="-5" dirty="0"/>
              <a:t>on </a:t>
            </a:r>
            <a:r>
              <a:rPr sz="3600" spc="-10" dirty="0"/>
              <a:t>the</a:t>
            </a:r>
            <a:r>
              <a:rPr sz="3600" spc="30" dirty="0"/>
              <a:t> </a:t>
            </a:r>
            <a:r>
              <a:rPr sz="3600" spc="-10" dirty="0"/>
              <a:t>beach</a:t>
            </a:r>
            <a:endParaRPr sz="3600"/>
          </a:p>
        </p:txBody>
      </p:sp>
      <p:sp>
        <p:nvSpPr>
          <p:cNvPr id="11" name="object 11"/>
          <p:cNvSpPr txBox="1"/>
          <p:nvPr/>
        </p:nvSpPr>
        <p:spPr>
          <a:xfrm>
            <a:off x="839469" y="1497329"/>
            <a:ext cx="35382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every</a:t>
            </a:r>
            <a:r>
              <a:rPr sz="3600" spc="-9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morning.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71600" y="2362200"/>
            <a:ext cx="6781800" cy="4495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76600" y="2133600"/>
            <a:ext cx="1548129" cy="4476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638800" y="3657600"/>
            <a:ext cx="2133600" cy="2743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63055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</a:t>
            </a:r>
            <a:r>
              <a:rPr sz="3600" spc="30" dirty="0"/>
              <a:t> </a:t>
            </a:r>
            <a:r>
              <a:rPr sz="3600" spc="-10" dirty="0">
                <a:solidFill>
                  <a:srgbClr val="5E7690"/>
                </a:solidFill>
              </a:rPr>
              <a:t>compound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685800" y="1497329"/>
            <a:ext cx="7997190" cy="4381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735" marR="1297305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5E7690"/>
                </a:solidFill>
                <a:latin typeface="Consolas"/>
                <a:cs typeface="Consolas"/>
              </a:rPr>
              <a:t>predicate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in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 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  <a:p>
            <a:pPr marL="546100" indent="-533400">
              <a:lnSpc>
                <a:spcPts val="3190"/>
              </a:lnSpc>
              <a:buClr>
                <a:srgbClr val="D5EBFF"/>
              </a:buClr>
              <a:buSzPct val="94117"/>
              <a:buAutoNum type="arabicPeriod"/>
              <a:tabLst>
                <a:tab pos="545465" algn="l"/>
                <a:tab pos="546100" algn="l"/>
              </a:tabLst>
            </a:pPr>
            <a:r>
              <a:rPr sz="3400" dirty="0">
                <a:solidFill>
                  <a:srgbClr val="FFFFFF"/>
                </a:solidFill>
                <a:latin typeface="Corbel"/>
                <a:cs typeface="Corbel"/>
              </a:rPr>
              <a:t>My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little brother </a:t>
            </a:r>
            <a:r>
              <a:rPr sz="3400" b="1" spc="-5" dirty="0">
                <a:solidFill>
                  <a:srgbClr val="5E7690"/>
                </a:solidFill>
                <a:latin typeface="Corbel"/>
                <a:cs typeface="Corbel"/>
              </a:rPr>
              <a:t>bruised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400" b="1" spc="-5" dirty="0">
                <a:solidFill>
                  <a:srgbClr val="5E7690"/>
                </a:solidFill>
                <a:latin typeface="Corbel"/>
                <a:cs typeface="Corbel"/>
              </a:rPr>
              <a:t>broke</a:t>
            </a:r>
            <a:r>
              <a:rPr sz="3400" b="1" spc="35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his</a:t>
            </a:r>
            <a:endParaRPr sz="3400">
              <a:latin typeface="Corbel"/>
              <a:cs typeface="Corbel"/>
            </a:endParaRPr>
          </a:p>
          <a:p>
            <a:pPr marL="546100">
              <a:lnSpc>
                <a:spcPct val="100000"/>
              </a:lnSpc>
            </a:pPr>
            <a:r>
              <a:rPr sz="3400" spc="-10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3400">
              <a:latin typeface="Corbel"/>
              <a:cs typeface="Corbel"/>
            </a:endParaRPr>
          </a:p>
          <a:p>
            <a:pPr marL="546100" marR="1073150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4117"/>
              <a:buAutoNum type="arabicPeriod" startAt="2"/>
              <a:tabLst>
                <a:tab pos="545465" algn="l"/>
                <a:tab pos="546100" algn="l"/>
              </a:tabLst>
            </a:pP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His Uncle Bob </a:t>
            </a:r>
            <a:r>
              <a:rPr sz="3400" b="1" spc="-5" dirty="0">
                <a:solidFill>
                  <a:srgbClr val="5E7690"/>
                </a:solidFill>
                <a:latin typeface="Corbel"/>
                <a:cs typeface="Corbel"/>
              </a:rPr>
              <a:t>looked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400" b="1" spc="-5" dirty="0">
                <a:solidFill>
                  <a:srgbClr val="5E7690"/>
                </a:solidFill>
                <a:latin typeface="Corbel"/>
                <a:cs typeface="Corbel"/>
              </a:rPr>
              <a:t>asked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34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4117"/>
              <a:buAutoNum type="arabicPeriod" startAt="2"/>
              <a:tabLst>
                <a:tab pos="545465" algn="l"/>
                <a:tab pos="546100" algn="l"/>
              </a:tabLst>
            </a:pP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Those </a:t>
            </a:r>
            <a:r>
              <a:rPr sz="3400" spc="-10" dirty="0">
                <a:solidFill>
                  <a:srgbClr val="FFFFFF"/>
                </a:solidFill>
                <a:latin typeface="Corbel"/>
                <a:cs typeface="Corbel"/>
              </a:rPr>
              <a:t>soldiers </a:t>
            </a:r>
            <a:r>
              <a:rPr sz="3400" b="1" spc="-5" dirty="0">
                <a:solidFill>
                  <a:srgbClr val="5E7690"/>
                </a:solidFill>
                <a:latin typeface="Corbel"/>
                <a:cs typeface="Corbel"/>
              </a:rPr>
              <a:t>carried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400" b="1" spc="-10" dirty="0">
                <a:solidFill>
                  <a:srgbClr val="5E7690"/>
                </a:solidFill>
                <a:latin typeface="Corbel"/>
                <a:cs typeface="Corbel"/>
              </a:rPr>
              <a:t>used</a:t>
            </a:r>
            <a:r>
              <a:rPr sz="3400" b="1" spc="75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3400" spc="-10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34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4117"/>
              <a:buAutoNum type="arabicPeriod" startAt="2"/>
              <a:tabLst>
                <a:tab pos="545465" algn="l"/>
                <a:tab pos="546100" algn="l"/>
              </a:tabLst>
            </a:pP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Our babysitter </a:t>
            </a:r>
            <a:r>
              <a:rPr sz="3400" b="1" spc="-5" dirty="0">
                <a:solidFill>
                  <a:srgbClr val="5E7690"/>
                </a:solidFill>
                <a:latin typeface="Corbel"/>
                <a:cs typeface="Corbel"/>
              </a:rPr>
              <a:t>overslept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3400" b="1" spc="-10" dirty="0">
                <a:solidFill>
                  <a:srgbClr val="5E7690"/>
                </a:solidFill>
                <a:latin typeface="Corbel"/>
                <a:cs typeface="Corbel"/>
              </a:rPr>
              <a:t>arrived</a:t>
            </a:r>
            <a:r>
              <a:rPr sz="3400" b="1" spc="25" dirty="0">
                <a:solidFill>
                  <a:srgbClr val="5E7690"/>
                </a:solidFill>
                <a:latin typeface="Corbel"/>
                <a:cs typeface="Corbel"/>
              </a:rPr>
              <a:t> </a:t>
            </a:r>
            <a:r>
              <a:rPr sz="3400" spc="-5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3400">
              <a:latin typeface="Corbel"/>
              <a:cs typeface="Corbel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8314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4D5A6E"/>
                </a:solidFill>
              </a:rPr>
              <a:t>Judy and her </a:t>
            </a:r>
            <a:r>
              <a:rPr sz="3600" spc="-5" dirty="0">
                <a:solidFill>
                  <a:srgbClr val="4D5A6E"/>
                </a:solidFill>
              </a:rPr>
              <a:t>dog </a:t>
            </a:r>
            <a:r>
              <a:rPr sz="3600" spc="-5" dirty="0">
                <a:solidFill>
                  <a:srgbClr val="5E7690"/>
                </a:solidFill>
              </a:rPr>
              <a:t>run </a:t>
            </a:r>
            <a:r>
              <a:rPr sz="3600" spc="-5" dirty="0"/>
              <a:t>on </a:t>
            </a:r>
            <a:r>
              <a:rPr sz="3600" spc="-10" dirty="0"/>
              <a:t>the</a:t>
            </a:r>
            <a:r>
              <a:rPr sz="3600" spc="30" dirty="0"/>
              <a:t> </a:t>
            </a:r>
            <a:r>
              <a:rPr sz="3600" spc="-10" dirty="0"/>
              <a:t>beach</a:t>
            </a:r>
            <a:endParaRPr sz="3600"/>
          </a:p>
        </p:txBody>
      </p:sp>
      <p:sp>
        <p:nvSpPr>
          <p:cNvPr id="217" name="object 217"/>
          <p:cNvSpPr/>
          <p:nvPr/>
        </p:nvSpPr>
        <p:spPr>
          <a:xfrm>
            <a:off x="7162800" y="5029200"/>
            <a:ext cx="1186179" cy="152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629400" y="4724400"/>
            <a:ext cx="471170" cy="1809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839469" y="1181861"/>
            <a:ext cx="7468234" cy="5126355"/>
          </a:xfrm>
          <a:prstGeom prst="rect">
            <a:avLst/>
          </a:prstGeom>
        </p:spPr>
        <p:txBody>
          <a:bodyPr vert="horz" wrap="square" lIns="0" tIns="3282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85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every</a:t>
            </a:r>
            <a:r>
              <a:rPr sz="3600" spc="-2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morning.</a:t>
            </a:r>
            <a:endParaRPr sz="3600">
              <a:latin typeface="Consolas"/>
              <a:cs typeface="Consolas"/>
            </a:endParaRPr>
          </a:p>
          <a:p>
            <a:pPr marL="499109" marR="5080" indent="-342900">
              <a:lnSpc>
                <a:spcPct val="100000"/>
              </a:lnSpc>
              <a:spcBef>
                <a:spcPts val="2760"/>
              </a:spcBef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First find the </a:t>
            </a:r>
            <a:r>
              <a:rPr sz="4000" b="1" spc="-5" dirty="0">
                <a:solidFill>
                  <a:srgbClr val="5E7690"/>
                </a:solidFill>
                <a:latin typeface="Corbel"/>
                <a:cs typeface="Corbel"/>
              </a:rPr>
              <a:t>verb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and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then make </a:t>
            </a:r>
            <a:r>
              <a:rPr sz="4000" dirty="0">
                <a:solidFill>
                  <a:srgbClr val="FFFFFF"/>
                </a:solidFill>
                <a:latin typeface="Corbel"/>
                <a:cs typeface="Corbel"/>
              </a:rPr>
              <a:t>a 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question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by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placing ``who?''</a:t>
            </a:r>
            <a:r>
              <a:rPr sz="40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or</a:t>
            </a:r>
            <a:endParaRPr sz="4000">
              <a:latin typeface="Corbel"/>
              <a:cs typeface="Corbel"/>
            </a:endParaRPr>
          </a:p>
          <a:p>
            <a:pPr marL="499109">
              <a:lnSpc>
                <a:spcPct val="100000"/>
              </a:lnSpc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``what?'' before</a:t>
            </a:r>
            <a:r>
              <a:rPr sz="40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it.</a:t>
            </a:r>
            <a:endParaRPr sz="4000">
              <a:latin typeface="Corbel"/>
              <a:cs typeface="Corbel"/>
            </a:endParaRPr>
          </a:p>
          <a:p>
            <a:pPr marL="317500" marR="2863850">
              <a:lnSpc>
                <a:spcPct val="100000"/>
              </a:lnSpc>
              <a:spcBef>
                <a:spcPts val="1800"/>
              </a:spcBef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The answer is the  </a:t>
            </a:r>
            <a:r>
              <a:rPr sz="4000" b="1" spc="-10" dirty="0">
                <a:solidFill>
                  <a:srgbClr val="4D5A6E"/>
                </a:solidFill>
                <a:latin typeface="Arial"/>
                <a:cs typeface="Arial"/>
              </a:rPr>
              <a:t>subject, Judy</a:t>
            </a:r>
            <a:r>
              <a:rPr sz="4000" b="1" spc="-65" dirty="0">
                <a:solidFill>
                  <a:srgbClr val="4D5A6E"/>
                </a:solidFill>
                <a:latin typeface="Arial"/>
                <a:cs typeface="Arial"/>
              </a:rPr>
              <a:t> </a:t>
            </a:r>
            <a:r>
              <a:rPr sz="4000" b="1" spc="-10" dirty="0">
                <a:solidFill>
                  <a:srgbClr val="4D5A6E"/>
                </a:solidFill>
                <a:latin typeface="Arial"/>
                <a:cs typeface="Arial"/>
              </a:rPr>
              <a:t>and  her</a:t>
            </a:r>
            <a:r>
              <a:rPr sz="4000" b="1" spc="-15" dirty="0">
                <a:solidFill>
                  <a:srgbClr val="4D5A6E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4D5A6E"/>
                </a:solidFill>
                <a:latin typeface="Arial"/>
                <a:cs typeface="Arial"/>
              </a:rPr>
              <a:t>dog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7420"/>
            <a:ext cx="37033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" dirty="0">
                <a:solidFill>
                  <a:srgbClr val="4D5A6E"/>
                </a:solidFill>
              </a:rPr>
              <a:t>Let’s try</a:t>
            </a:r>
            <a:r>
              <a:rPr sz="4800" spc="-100" dirty="0">
                <a:solidFill>
                  <a:srgbClr val="4D5A6E"/>
                </a:solidFill>
              </a:rPr>
              <a:t> </a:t>
            </a:r>
            <a:r>
              <a:rPr sz="4800" spc="-5" dirty="0">
                <a:solidFill>
                  <a:srgbClr val="4D5A6E"/>
                </a:solidFill>
              </a:rPr>
              <a:t>o</a:t>
            </a:r>
            <a:endParaRPr sz="4800"/>
          </a:p>
        </p:txBody>
      </p:sp>
      <p:sp>
        <p:nvSpPr>
          <p:cNvPr id="217" name="object 217"/>
          <p:cNvSpPr txBox="1"/>
          <p:nvPr/>
        </p:nvSpPr>
        <p:spPr>
          <a:xfrm>
            <a:off x="4529620" y="1116984"/>
            <a:ext cx="1004569" cy="60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25"/>
              </a:lnSpc>
            </a:pPr>
            <a:r>
              <a:rPr sz="4800" spc="-5" dirty="0">
                <a:solidFill>
                  <a:srgbClr val="4D5A6E"/>
                </a:solidFill>
                <a:latin typeface="Consolas"/>
                <a:cs typeface="Consolas"/>
              </a:rPr>
              <a:t>ne:</a:t>
            </a:r>
            <a:endParaRPr sz="48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15669" y="2396490"/>
            <a:ext cx="7327900" cy="330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100"/>
              </a:spcBef>
            </a:pPr>
            <a:r>
              <a:rPr sz="4000" dirty="0">
                <a:solidFill>
                  <a:srgbClr val="FFFFFF"/>
                </a:solidFill>
                <a:latin typeface="Corbel"/>
                <a:cs typeface="Corbel"/>
              </a:rPr>
              <a:t>We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spilled popcorn on the</a:t>
            </a:r>
            <a:r>
              <a:rPr sz="4000" spc="-3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floor.</a:t>
            </a:r>
            <a:endParaRPr sz="4000">
              <a:latin typeface="Corbel"/>
              <a:cs typeface="Corbel"/>
            </a:endParaRPr>
          </a:p>
          <a:p>
            <a:pPr marL="12700" marR="2060575">
              <a:lnSpc>
                <a:spcPct val="100000"/>
              </a:lnSpc>
              <a:spcBef>
                <a:spcPts val="2990"/>
              </a:spcBef>
            </a:pP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is the </a:t>
            </a:r>
            <a:r>
              <a:rPr sz="4000" b="1" dirty="0">
                <a:solidFill>
                  <a:srgbClr val="5E7690"/>
                </a:solidFill>
                <a:latin typeface="Arial"/>
                <a:cs typeface="Arial"/>
              </a:rPr>
              <a:t>verb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this 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sentence?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9"/>
              </a:spcBef>
              <a:tabLst>
                <a:tab pos="4636135" algn="l"/>
                <a:tab pos="6188075" algn="l"/>
              </a:tabLst>
            </a:pPr>
            <a:r>
              <a:rPr sz="4000" spc="-3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u="heavy" spc="-5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spi</a:t>
            </a:r>
            <a:r>
              <a:rPr sz="4000" b="1" u="heavy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ll</a:t>
            </a:r>
            <a:r>
              <a:rPr sz="4000" b="1" u="heavy" spc="-20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e</a:t>
            </a:r>
            <a:r>
              <a:rPr sz="4000" b="1" u="heavy" dirty="0">
                <a:solidFill>
                  <a:srgbClr val="5E7690"/>
                </a:solidFill>
                <a:uFill>
                  <a:solidFill>
                    <a:srgbClr val="5E7690"/>
                  </a:solidFill>
                </a:uFill>
                <a:latin typeface="Arial"/>
                <a:cs typeface="Arial"/>
              </a:rPr>
              <a:t>d</a:t>
            </a:r>
            <a:r>
              <a:rPr sz="4000" b="1" spc="10" dirty="0">
                <a:solidFill>
                  <a:srgbClr val="5E7690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4000" spc="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n	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fl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4000">
              <a:latin typeface="Arial"/>
              <a:cs typeface="Arial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7391400" y="304800"/>
            <a:ext cx="1524000" cy="1657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724400" y="836930"/>
            <a:ext cx="2857500" cy="11150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7420"/>
            <a:ext cx="704913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" dirty="0">
                <a:solidFill>
                  <a:srgbClr val="4D5A6E"/>
                </a:solidFill>
              </a:rPr>
              <a:t>Now find the</a:t>
            </a:r>
            <a:r>
              <a:rPr sz="4800" spc="-95" dirty="0">
                <a:solidFill>
                  <a:srgbClr val="4D5A6E"/>
                </a:solidFill>
              </a:rPr>
              <a:t> </a:t>
            </a:r>
            <a:r>
              <a:rPr sz="4800" spc="-5" dirty="0">
                <a:solidFill>
                  <a:srgbClr val="4D5A6E"/>
                </a:solidFill>
              </a:rPr>
              <a:t>subject:</a:t>
            </a:r>
            <a:endParaRPr sz="4800"/>
          </a:p>
        </p:txBody>
      </p:sp>
      <p:sp>
        <p:nvSpPr>
          <p:cNvPr id="217" name="object 217"/>
          <p:cNvSpPr txBox="1"/>
          <p:nvPr/>
        </p:nvSpPr>
        <p:spPr>
          <a:xfrm>
            <a:off x="915669" y="2396490"/>
            <a:ext cx="7329805" cy="330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100"/>
              </a:spcBef>
            </a:pPr>
            <a:r>
              <a:rPr sz="4000" dirty="0">
                <a:solidFill>
                  <a:srgbClr val="FFFFFF"/>
                </a:solidFill>
                <a:latin typeface="Corbel"/>
                <a:cs typeface="Corbel"/>
              </a:rPr>
              <a:t>We </a:t>
            </a:r>
            <a:r>
              <a:rPr sz="4000" b="1" spc="-10" dirty="0">
                <a:solidFill>
                  <a:srgbClr val="5E7690"/>
                </a:solidFill>
                <a:latin typeface="Corbel"/>
                <a:cs typeface="Corbel"/>
              </a:rPr>
              <a:t>spilled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popcorn on the floor.</a:t>
            </a:r>
            <a:endParaRPr sz="4000">
              <a:latin typeface="Corbel"/>
              <a:cs typeface="Corbel"/>
            </a:endParaRPr>
          </a:p>
          <a:p>
            <a:pPr marL="12700" marR="201930">
              <a:lnSpc>
                <a:spcPct val="100000"/>
              </a:lnSpc>
              <a:spcBef>
                <a:spcPts val="2990"/>
              </a:spcBef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Now decide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who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or what</a:t>
            </a:r>
            <a:r>
              <a:rPr sz="40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spilled  popcorn?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9"/>
              </a:spcBef>
              <a:tabLst>
                <a:tab pos="4638040" algn="l"/>
                <a:tab pos="6189980" algn="l"/>
              </a:tabLst>
            </a:pPr>
            <a:r>
              <a:rPr sz="4000" b="1" u="heavy" spc="-20" dirty="0">
                <a:solidFill>
                  <a:srgbClr val="4D5A6E"/>
                </a:solidFill>
                <a:uFill>
                  <a:solidFill>
                    <a:srgbClr val="4D5A6E"/>
                  </a:solidFill>
                </a:uFill>
                <a:latin typeface="Arial"/>
                <a:cs typeface="Arial"/>
              </a:rPr>
              <a:t>W</a:t>
            </a:r>
            <a:r>
              <a:rPr sz="4000" b="1" u="heavy" dirty="0">
                <a:solidFill>
                  <a:srgbClr val="4D5A6E"/>
                </a:solidFill>
                <a:uFill>
                  <a:solidFill>
                    <a:srgbClr val="4D5A6E"/>
                  </a:solidFill>
                </a:uFill>
                <a:latin typeface="Arial"/>
                <a:cs typeface="Arial"/>
              </a:rPr>
              <a:t>e</a:t>
            </a:r>
            <a:r>
              <a:rPr sz="4000" b="1" dirty="0">
                <a:solidFill>
                  <a:srgbClr val="4D5A6E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5E7690"/>
                </a:solidFill>
                <a:latin typeface="Arial"/>
                <a:cs typeface="Arial"/>
              </a:rPr>
              <a:t>spi</a:t>
            </a:r>
            <a:r>
              <a:rPr sz="4000" b="1" dirty="0">
                <a:solidFill>
                  <a:srgbClr val="5E7690"/>
                </a:solidFill>
                <a:latin typeface="Arial"/>
                <a:cs typeface="Arial"/>
              </a:rPr>
              <a:t>ll</a:t>
            </a:r>
            <a:r>
              <a:rPr sz="4000" b="1" spc="-5" dirty="0">
                <a:solidFill>
                  <a:srgbClr val="5E7690"/>
                </a:solidFill>
                <a:latin typeface="Arial"/>
                <a:cs typeface="Arial"/>
              </a:rPr>
              <a:t>e</a:t>
            </a:r>
            <a:r>
              <a:rPr sz="4000" b="1" dirty="0">
                <a:solidFill>
                  <a:srgbClr val="5E7690"/>
                </a:solidFill>
                <a:latin typeface="Arial"/>
                <a:cs typeface="Arial"/>
              </a:rPr>
              <a:t>d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pop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n	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fl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4000">
              <a:latin typeface="Arial"/>
              <a:cs typeface="Arial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6286500" y="5742940"/>
            <a:ext cx="2857500" cy="1115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991869" y="547370"/>
            <a:ext cx="68129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5" dirty="0">
                <a:solidFill>
                  <a:srgbClr val="4D5A6E"/>
                </a:solidFill>
              </a:rPr>
              <a:t>subject</a:t>
            </a:r>
            <a:r>
              <a:rPr sz="3600" spc="65" dirty="0">
                <a:solidFill>
                  <a:srgbClr val="4D5A6E"/>
                </a:solidFill>
              </a:rPr>
              <a:t> </a:t>
            </a:r>
            <a:r>
              <a:rPr sz="3600" spc="-10" dirty="0"/>
              <a:t>in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991869" y="939418"/>
            <a:ext cx="7445375" cy="4218305"/>
          </a:xfrm>
          <a:prstGeom prst="rect">
            <a:avLst/>
          </a:prstGeom>
        </p:spPr>
        <p:txBody>
          <a:bodyPr vert="horz" wrap="square" lIns="0" tIns="1689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3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25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  <a:p>
            <a:pPr marL="546100" indent="-533400">
              <a:lnSpc>
                <a:spcPct val="100000"/>
              </a:lnSpc>
              <a:spcBef>
                <a:spcPts val="1370"/>
              </a:spcBef>
              <a:buClr>
                <a:srgbClr val="D5EBFF"/>
              </a:buClr>
              <a:buSzPct val="95000"/>
              <a:buAutoNum type="arabicPeriod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My little brother broke his</a:t>
            </a:r>
            <a:r>
              <a:rPr sz="4000" spc="-3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4000">
              <a:latin typeface="Corbel"/>
              <a:cs typeface="Corbel"/>
            </a:endParaRPr>
          </a:p>
          <a:p>
            <a:pPr marL="546100" marR="1954530" indent="-533400">
              <a:lnSpc>
                <a:spcPts val="4790"/>
              </a:lnSpc>
              <a:spcBef>
                <a:spcPts val="869"/>
              </a:spcBef>
              <a:buClr>
                <a:srgbClr val="D5EBFF"/>
              </a:buClr>
              <a:buSzPct val="95000"/>
              <a:buAutoNum type="arabicPeriod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His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Uncle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Bob asked</a:t>
            </a:r>
            <a:r>
              <a:rPr sz="4000" spc="-6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540"/>
              </a:spcBef>
              <a:buClr>
                <a:srgbClr val="D5EBFF"/>
              </a:buClr>
              <a:buSzPct val="95000"/>
              <a:buAutoNum type="arabicPeriod"/>
              <a:tabLst>
                <a:tab pos="545465" algn="l"/>
                <a:tab pos="546100" algn="l"/>
              </a:tabLst>
            </a:pP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Those soldiers carried</a:t>
            </a:r>
            <a:r>
              <a:rPr sz="4000" spc="-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/>
              <a:tabLst>
                <a:tab pos="545465" algn="l"/>
                <a:tab pos="546100" algn="l"/>
              </a:tabLst>
            </a:pP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Our babysitter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arrived</a:t>
            </a:r>
            <a:r>
              <a:rPr sz="4000" spc="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4000">
              <a:latin typeface="Corbel"/>
              <a:cs typeface="Corbel"/>
            </a:endParaRP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>
            <a:spLocks noGrp="1"/>
          </p:cNvSpPr>
          <p:nvPr>
            <p:ph type="title"/>
          </p:nvPr>
        </p:nvSpPr>
        <p:spPr>
          <a:xfrm>
            <a:off x="839469" y="948690"/>
            <a:ext cx="68129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Can you find the </a:t>
            </a:r>
            <a:r>
              <a:rPr sz="3600" spc="-5" dirty="0">
                <a:solidFill>
                  <a:srgbClr val="4D5A6E"/>
                </a:solidFill>
              </a:rPr>
              <a:t>subject</a:t>
            </a:r>
            <a:r>
              <a:rPr sz="3600" spc="65" dirty="0">
                <a:solidFill>
                  <a:srgbClr val="4D5A6E"/>
                </a:solidFill>
              </a:rPr>
              <a:t> </a:t>
            </a:r>
            <a:r>
              <a:rPr sz="3600" spc="-10" dirty="0"/>
              <a:t>in</a:t>
            </a:r>
            <a:endParaRPr sz="3600"/>
          </a:p>
        </p:txBody>
      </p:sp>
      <p:sp>
        <p:nvSpPr>
          <p:cNvPr id="217" name="object 217"/>
          <p:cNvSpPr txBox="1"/>
          <p:nvPr/>
        </p:nvSpPr>
        <p:spPr>
          <a:xfrm>
            <a:off x="839469" y="1497329"/>
            <a:ext cx="50412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91869" y="1818640"/>
            <a:ext cx="76123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800" b="1" spc="-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z="4000" b="1" spc="-5" dirty="0">
                <a:solidFill>
                  <a:srgbClr val="4D5A6E"/>
                </a:solidFill>
                <a:latin typeface="Corbel"/>
                <a:cs typeface="Corbel"/>
              </a:rPr>
              <a:t>My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little brother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broke his</a:t>
            </a:r>
            <a:r>
              <a:rPr sz="4000" spc="-1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finger.</a:t>
            </a:r>
            <a:endParaRPr sz="4000">
              <a:latin typeface="Corbel"/>
              <a:cs typeface="Corbe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991869" y="2517140"/>
            <a:ext cx="6473190" cy="26403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546100" marR="854075" indent="-533400">
              <a:lnSpc>
                <a:spcPts val="4790"/>
              </a:lnSpc>
              <a:spcBef>
                <a:spcPts val="26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b="1" spc="-5" dirty="0">
                <a:solidFill>
                  <a:srgbClr val="4D5A6E"/>
                </a:solidFill>
                <a:latin typeface="Corbel"/>
                <a:cs typeface="Corbel"/>
              </a:rPr>
              <a:t>His Uncle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Bob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asked</a:t>
            </a:r>
            <a:r>
              <a:rPr sz="4000" spc="-6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for  directions.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545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Those soldiers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carried</a:t>
            </a:r>
            <a:r>
              <a:rPr sz="4000" spc="-4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guns.</a:t>
            </a:r>
            <a:endParaRPr sz="4000">
              <a:latin typeface="Corbel"/>
              <a:cs typeface="Corbel"/>
            </a:endParaRPr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 startAt="2"/>
              <a:tabLst>
                <a:tab pos="546100" algn="l"/>
              </a:tabLst>
            </a:pPr>
            <a:r>
              <a:rPr sz="4000" b="1" spc="-5" dirty="0">
                <a:solidFill>
                  <a:srgbClr val="4D5A6E"/>
                </a:solidFill>
                <a:latin typeface="Corbel"/>
                <a:cs typeface="Corbel"/>
              </a:rPr>
              <a:t>Our </a:t>
            </a:r>
            <a:r>
              <a:rPr sz="4000" b="1" spc="-10" dirty="0">
                <a:solidFill>
                  <a:srgbClr val="4D5A6E"/>
                </a:solidFill>
                <a:latin typeface="Corbel"/>
                <a:cs typeface="Corbel"/>
              </a:rPr>
              <a:t>babysitter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arrived</a:t>
            </a:r>
            <a:r>
              <a:rPr sz="4000" spc="-4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orbel"/>
                <a:cs typeface="Corbel"/>
              </a:rPr>
              <a:t>late.</a:t>
            </a:r>
            <a:endParaRPr sz="4000">
              <a:latin typeface="Corbel"/>
              <a:cs typeface="Corbel"/>
            </a:endParaRPr>
          </a:p>
        </p:txBody>
      </p:sp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490" y="27006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635" y="26784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7486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490" y="27412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-635" y="27190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648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4490" y="278193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-635" y="275971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490" y="2822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-635" y="2800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490" y="286321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-635" y="284098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490" y="29038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-635" y="28816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445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490" y="294386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-635" y="2922270"/>
            <a:ext cx="0" cy="43180"/>
          </a:xfrm>
          <a:custGeom>
            <a:avLst/>
            <a:gdLst/>
            <a:ahLst/>
            <a:cxnLst/>
            <a:rect l="l" t="t" r="r" b="b"/>
            <a:pathLst>
              <a:path h="43180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3344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490" y="29838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-635" y="29616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34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490" y="302513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-635" y="3002279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334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490" y="30657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-635" y="3042920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3342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4490" y="310578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-635" y="308356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4490" y="31464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-635" y="31242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141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4490" y="318706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-635" y="31648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40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64490" y="32277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-635" y="32054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303F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490" y="32683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-635" y="32461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490" y="33089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-635" y="32867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F3E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490" y="33496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-635" y="33274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D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490" y="33902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-635" y="33680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E3C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4490" y="34309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-635" y="34086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D3C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4490" y="34715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-635" y="34493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4490" y="35121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-635" y="34899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C3A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4490" y="35528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-635" y="35306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A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4490" y="35934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-635" y="35712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B39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4490" y="36341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-635" y="36118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A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490" y="36747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-635" y="36525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A37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4490" y="37153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-635" y="36931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7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64490" y="37560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-635" y="37338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936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4490" y="37966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-635" y="37744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490" y="38373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-635" y="38150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835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4490" y="38779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-635" y="38557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7344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490" y="39185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-635" y="38963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733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4490" y="39585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-635" y="393572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90" y="39992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-635" y="39763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633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4490" y="40398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-635" y="40170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2531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4490" y="40798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-635" y="40576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530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4490" y="41205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-635" y="40982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430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4490" y="41611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-635" y="41389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32F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64490" y="42017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635" y="41795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32E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64490" y="42424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-635" y="42202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E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64490" y="42830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-635" y="42608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22D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4490" y="43237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-635" y="43014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64490" y="43643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-635" y="43421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12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490" y="44049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-635" y="43827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202B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4490" y="44456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-635" y="44234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202A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4490" y="44862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-635" y="44640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4490" y="45269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635" y="45046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F2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4490" y="45675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-635" y="45453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E28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4490" y="46081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-635" y="45859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E2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4490" y="46488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-635" y="46266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7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64490" y="46894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-635" y="46672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D2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4490" y="47301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-635" y="47078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64490" y="47707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-635" y="47485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C25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64490" y="48113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-635" y="47891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B24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64490" y="48520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-635" y="48298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64490" y="48926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-635" y="48704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A22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64490" y="493267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-635" y="490982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2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64490" y="49733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-635" y="49504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921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64490" y="50145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-635" y="49923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820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64490" y="505460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-635" y="5033009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79"/>
                </a:lnTo>
              </a:path>
            </a:pathLst>
          </a:custGeom>
          <a:ln w="3175">
            <a:solidFill>
              <a:srgbClr val="1820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64490" y="50946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-635" y="50723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71F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64490" y="51352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-635" y="51130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71E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4490" y="517652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-635" y="515365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175">
            <a:solidFill>
              <a:srgbClr val="161E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4490" y="52165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-635" y="51943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61D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4490" y="52571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-635" y="52349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C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4490" y="52978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-635" y="52755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51B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4490" y="53384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-635" y="53162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B2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4490" y="53790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-635" y="53568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41A2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4490" y="54197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-635" y="53975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4490" y="54603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-635" y="54381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319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490" y="55010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-635" y="54787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218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4490" y="55416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-635" y="55194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64490" y="55822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-635" y="55600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1117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64490" y="56229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-635" y="56007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6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4490" y="56635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-635" y="56413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1015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4490" y="57042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-635" y="56819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F141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4490" y="57448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-635" y="57226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F14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4490" y="57854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-635" y="57632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E13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4490" y="582612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-635" y="580390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E1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64490" y="586676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-635" y="584454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2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64490" y="590740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-635" y="588517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D11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64490" y="594804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-635" y="592582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4490" y="598868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-635" y="596645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C10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64490" y="602869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-635" y="600710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B0F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4490" y="606932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-635" y="604647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B0E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64490" y="6109970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-635" y="608710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4490" y="6150609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-635" y="6127750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3175">
            <a:solidFill>
              <a:srgbClr val="0A0D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64490" y="61906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-635" y="61683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90C1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64490" y="62312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-635" y="62090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80B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64490" y="62718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-635" y="62496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80B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64490" y="63125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-635" y="62903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70A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64490" y="63531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-635" y="63309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709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4490" y="63938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-635" y="63715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9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64490" y="643445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-635" y="641222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608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64490" y="647509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-635" y="645287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7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64490" y="65157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-635" y="64935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506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64490" y="65563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-635" y="65341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40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4490" y="65970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-635" y="65747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405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64490" y="663765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-635" y="661543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3040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64490" y="667829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-635" y="665606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304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64490" y="6718934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-635" y="669670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3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4490" y="675957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-635" y="673735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50"/>
                </a:lnTo>
              </a:path>
            </a:pathLst>
          </a:custGeom>
          <a:ln w="3175">
            <a:solidFill>
              <a:srgbClr val="0202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4490" y="6800215"/>
            <a:ext cx="8780780" cy="0"/>
          </a:xfrm>
          <a:custGeom>
            <a:avLst/>
            <a:gdLst/>
            <a:ahLst/>
            <a:cxnLst/>
            <a:rect l="l" t="t" r="r" b="b"/>
            <a:pathLst>
              <a:path w="8780780">
                <a:moveTo>
                  <a:pt x="0" y="0"/>
                </a:moveTo>
                <a:lnTo>
                  <a:pt x="8780780" y="0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-635" y="6777990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49"/>
                </a:lnTo>
              </a:path>
            </a:pathLst>
          </a:custGeom>
          <a:ln w="3175">
            <a:solidFill>
              <a:srgbClr val="0102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0" y="683831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9370">
            <a:solidFill>
              <a:srgbClr val="0101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0" y="0"/>
            <a:ext cx="364490" cy="6854190"/>
          </a:xfrm>
          <a:custGeom>
            <a:avLst/>
            <a:gdLst/>
            <a:ahLst/>
            <a:cxnLst/>
            <a:rect l="l" t="t" r="r" b="b"/>
            <a:pathLst>
              <a:path w="364490" h="6854190">
                <a:moveTo>
                  <a:pt x="364490" y="0"/>
                </a:moveTo>
                <a:lnTo>
                  <a:pt x="0" y="0"/>
                </a:lnTo>
                <a:lnTo>
                  <a:pt x="0" y="6854190"/>
                </a:lnTo>
                <a:lnTo>
                  <a:pt x="364490" y="6854190"/>
                </a:lnTo>
                <a:lnTo>
                  <a:pt x="364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2100" y="5046979"/>
            <a:ext cx="0" cy="1691639"/>
          </a:xfrm>
          <a:custGeom>
            <a:avLst/>
            <a:gdLst/>
            <a:ahLst/>
            <a:cxnLst/>
            <a:rect l="l" t="t" r="r" b="b"/>
            <a:pathLst>
              <a:path h="1691640">
                <a:moveTo>
                  <a:pt x="0" y="0"/>
                </a:moveTo>
                <a:lnTo>
                  <a:pt x="0" y="1691640"/>
                </a:lnTo>
              </a:path>
            </a:pathLst>
          </a:custGeom>
          <a:ln w="73659">
            <a:solidFill>
              <a:srgbClr val="E91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92100" y="479679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3659">
            <a:solidFill>
              <a:srgbClr val="FDB7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92100" y="463677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29"/>
                </a:lnTo>
              </a:path>
            </a:pathLst>
          </a:custGeom>
          <a:ln w="73659">
            <a:solidFill>
              <a:srgbClr val="4D5A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5270" y="4541520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60" h="74929">
                <a:moveTo>
                  <a:pt x="73659" y="0"/>
                </a:moveTo>
                <a:lnTo>
                  <a:pt x="0" y="0"/>
                </a:lnTo>
                <a:lnTo>
                  <a:pt x="0" y="74929"/>
                </a:lnTo>
                <a:lnTo>
                  <a:pt x="73659" y="74929"/>
                </a:lnTo>
                <a:lnTo>
                  <a:pt x="73659" y="0"/>
                </a:lnTo>
                <a:close/>
              </a:path>
            </a:pathLst>
          </a:custGeom>
          <a:solidFill>
            <a:srgbClr val="E914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274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2575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292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54000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10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6059" y="680719"/>
            <a:ext cx="0" cy="365760"/>
          </a:xfrm>
          <a:custGeom>
            <a:avLst/>
            <a:gdLst/>
            <a:ahLst/>
            <a:cxnLst/>
            <a:rect l="l" t="t" r="r" b="b"/>
            <a:pathLst>
              <a:path h="365759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/>
          <p:nvPr/>
        </p:nvSpPr>
        <p:spPr>
          <a:xfrm>
            <a:off x="839469" y="871220"/>
            <a:ext cx="73158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Can you find the </a:t>
            </a:r>
            <a:r>
              <a:rPr sz="3600" spc="-5" dirty="0">
                <a:solidFill>
                  <a:srgbClr val="5E7690"/>
                </a:solidFill>
                <a:latin typeface="Consolas"/>
                <a:cs typeface="Consolas"/>
              </a:rPr>
              <a:t>predicate</a:t>
            </a:r>
            <a:r>
              <a:rPr sz="3600" spc="70" dirty="0">
                <a:solidFill>
                  <a:srgbClr val="5E7690"/>
                </a:solidFill>
                <a:latin typeface="Consolas"/>
                <a:cs typeface="Consolas"/>
              </a:rPr>
              <a:t> </a:t>
            </a: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in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839469" y="1419859"/>
            <a:ext cx="50412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C0EDFF"/>
                </a:solidFill>
                <a:latin typeface="Consolas"/>
                <a:cs typeface="Consolas"/>
              </a:rPr>
              <a:t>each sentence</a:t>
            </a:r>
            <a:r>
              <a:rPr sz="3600" spc="-90" dirty="0">
                <a:solidFill>
                  <a:srgbClr val="C0EDFF"/>
                </a:solidFill>
                <a:latin typeface="Consolas"/>
                <a:cs typeface="Consolas"/>
              </a:rPr>
              <a:t> </a:t>
            </a:r>
            <a:r>
              <a:rPr sz="3600" spc="-5" dirty="0">
                <a:solidFill>
                  <a:srgbClr val="C0EDFF"/>
                </a:solidFill>
                <a:latin typeface="Consolas"/>
                <a:cs typeface="Consolas"/>
              </a:rPr>
              <a:t>below?</a:t>
            </a:r>
            <a:endParaRPr sz="3600">
              <a:latin typeface="Consolas"/>
              <a:cs typeface="Consolas"/>
            </a:endParaRPr>
          </a:p>
        </p:txBody>
      </p:sp>
      <p:sp>
        <p:nvSpPr>
          <p:cNvPr id="218" name="object 218"/>
          <p:cNvSpPr txBox="1">
            <a:spLocks noGrp="1"/>
          </p:cNvSpPr>
          <p:nvPr>
            <p:ph type="title"/>
          </p:nvPr>
        </p:nvSpPr>
        <p:spPr>
          <a:xfrm>
            <a:off x="991869" y="1818640"/>
            <a:ext cx="616712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3800" spc="-5" dirty="0">
                <a:solidFill>
                  <a:srgbClr val="D5EBFF"/>
                </a:solidFill>
                <a:latin typeface="Corbel"/>
                <a:cs typeface="Corbel"/>
              </a:rPr>
              <a:t>1.	</a:t>
            </a:r>
            <a:r>
              <a:rPr spc="-5" dirty="0">
                <a:solidFill>
                  <a:srgbClr val="FFFFFF"/>
                </a:solidFill>
                <a:latin typeface="Corbel"/>
                <a:cs typeface="Corbel"/>
              </a:rPr>
              <a:t>My little brother </a:t>
            </a:r>
            <a:r>
              <a:rPr sz="4400" dirty="0">
                <a:solidFill>
                  <a:srgbClr val="FFFFFF"/>
                </a:solidFill>
                <a:latin typeface="Corbel"/>
                <a:cs typeface="Corbel"/>
              </a:rPr>
              <a:t>broke</a:t>
            </a:r>
            <a:r>
              <a:rPr sz="4400" spc="-4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Corbel"/>
                <a:cs typeface="Corbel"/>
              </a:rPr>
              <a:t>his</a:t>
            </a:r>
            <a:endParaRPr sz="4400">
              <a:latin typeface="Corbel"/>
              <a:cs typeface="Corbel"/>
            </a:endParaRPr>
          </a:p>
        </p:txBody>
      </p:sp>
      <p:sp>
        <p:nvSpPr>
          <p:cNvPr id="219" name="object 2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546100">
              <a:lnSpc>
                <a:spcPct val="100000"/>
              </a:lnSpc>
              <a:spcBef>
                <a:spcPts val="855"/>
              </a:spcBef>
            </a:pPr>
            <a:r>
              <a:rPr spc="-5" dirty="0"/>
              <a:t>finger.</a:t>
            </a:r>
          </a:p>
          <a:p>
            <a:pPr marL="546100" marR="856615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/>
              <a:t>His </a:t>
            </a:r>
            <a:r>
              <a:rPr sz="4000" spc="-10" dirty="0"/>
              <a:t>Uncle </a:t>
            </a:r>
            <a:r>
              <a:rPr sz="4000" spc="-5" dirty="0"/>
              <a:t>Bob asked</a:t>
            </a:r>
            <a:r>
              <a:rPr sz="4000" spc="-60" dirty="0"/>
              <a:t> </a:t>
            </a:r>
            <a:r>
              <a:rPr sz="4000" spc="-5" dirty="0"/>
              <a:t>for  directions.</a:t>
            </a:r>
            <a:endParaRPr sz="4000"/>
          </a:p>
          <a:p>
            <a:pPr marL="546100" indent="-533400">
              <a:lnSpc>
                <a:spcPct val="100000"/>
              </a:lnSpc>
              <a:spcBef>
                <a:spcPts val="70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5" dirty="0"/>
              <a:t>Those soldiers carried</a:t>
            </a:r>
            <a:r>
              <a:rPr sz="4000" spc="-70" dirty="0"/>
              <a:t> </a:t>
            </a:r>
            <a:r>
              <a:rPr sz="4000" spc="-5" dirty="0"/>
              <a:t>guns.</a:t>
            </a:r>
            <a:endParaRPr sz="4000"/>
          </a:p>
          <a:p>
            <a:pPr marL="546100" indent="-533400">
              <a:lnSpc>
                <a:spcPct val="100000"/>
              </a:lnSpc>
              <a:spcBef>
                <a:spcPts val="690"/>
              </a:spcBef>
              <a:buClr>
                <a:srgbClr val="D5EBFF"/>
              </a:buClr>
              <a:buSzPct val="95000"/>
              <a:buAutoNum type="arabicPeriod" startAt="2"/>
              <a:tabLst>
                <a:tab pos="545465" algn="l"/>
                <a:tab pos="546100" algn="l"/>
              </a:tabLst>
            </a:pPr>
            <a:r>
              <a:rPr sz="4000" spc="-10" dirty="0"/>
              <a:t>Our babysitter </a:t>
            </a:r>
            <a:r>
              <a:rPr sz="4000" spc="-5" dirty="0"/>
              <a:t>arrived</a:t>
            </a:r>
            <a:r>
              <a:rPr sz="4000" spc="10" dirty="0"/>
              <a:t> </a:t>
            </a:r>
            <a:r>
              <a:rPr sz="4000" spc="-10" dirty="0"/>
              <a:t>late.</a:t>
            </a:r>
            <a:endParaRPr sz="4000"/>
          </a:p>
        </p:txBody>
      </p:sp>
    </p:spTree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705</Words>
  <Application>Microsoft Office PowerPoint</Application>
  <PresentationFormat>On-screen Show (4:3)</PresentationFormat>
  <Paragraphs>139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Nisar Ahmad</vt:lpstr>
      <vt:lpstr>Every complete sentence contains</vt:lpstr>
      <vt:lpstr>Judy and her dog run on the beach</vt:lpstr>
      <vt:lpstr>Judy and her dog run on the beach</vt:lpstr>
      <vt:lpstr>Let’s try o</vt:lpstr>
      <vt:lpstr>Now find the subject:</vt:lpstr>
      <vt:lpstr>Can you find the subject in</vt:lpstr>
      <vt:lpstr>Can you find the subject in</vt:lpstr>
      <vt:lpstr>1. My little brother broke his</vt:lpstr>
      <vt:lpstr>Can you find the predicate in</vt:lpstr>
      <vt:lpstr>Simple Subject and Simple</vt:lpstr>
      <vt:lpstr>Simple Subject</vt:lpstr>
      <vt:lpstr>Can you find the simple subject</vt:lpstr>
      <vt:lpstr>Can you find the simple subject</vt:lpstr>
      <vt:lpstr>Simple Predicate</vt:lpstr>
      <vt:lpstr>Simple Predicate</vt:lpstr>
      <vt:lpstr>Can you find the simple predicate</vt:lpstr>
      <vt:lpstr>Can you find the simple predicate</vt:lpstr>
      <vt:lpstr>Compound Subject</vt:lpstr>
      <vt:lpstr>PowerPoint Presentation</vt:lpstr>
      <vt:lpstr>PowerPoint Presentation</vt:lpstr>
      <vt:lpstr>Can you find the compound</vt:lpstr>
      <vt:lpstr>Can you find the compound</vt:lpstr>
      <vt:lpstr>Can you find the compound subject</vt:lpstr>
      <vt:lpstr>Can you find the compound subject</vt:lpstr>
      <vt:lpstr>Compound Predicate</vt:lpstr>
      <vt:lpstr>Can you find the compound</vt:lpstr>
      <vt:lpstr>Can you find the compound</vt:lpstr>
      <vt:lpstr>PowerPoint Presentation</vt:lpstr>
      <vt:lpstr>Can you find the compound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Nisar Ahmad</dc:title>
  <cp:lastModifiedBy>Izhar Ahmad</cp:lastModifiedBy>
  <cp:revision>1</cp:revision>
  <dcterms:created xsi:type="dcterms:W3CDTF">2020-04-12T16:06:12Z</dcterms:created>
  <dcterms:modified xsi:type="dcterms:W3CDTF">2020-04-12T16:36:52Z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2014-11-04T00:00:00Z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2020-04-12T00:00:00Z</vt:filetime>
  </property>
</Properties>
</file>